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5"/>
  </p:sldMasterIdLst>
  <p:sldIdLst>
    <p:sldId id="256" r:id="rId6"/>
    <p:sldId id="257" r:id="rId7"/>
    <p:sldId id="258" r:id="rId8"/>
    <p:sldId id="259" r:id="rId9"/>
    <p:sldId id="276" r:id="rId10"/>
    <p:sldId id="261" r:id="rId11"/>
    <p:sldId id="262" r:id="rId12"/>
    <p:sldId id="263" r:id="rId13"/>
    <p:sldId id="278" r:id="rId14"/>
    <p:sldId id="280" r:id="rId15"/>
    <p:sldId id="281" r:id="rId16"/>
    <p:sldId id="282" r:id="rId17"/>
    <p:sldId id="279" r:id="rId18"/>
    <p:sldId id="264" r:id="rId19"/>
    <p:sldId id="265" r:id="rId20"/>
    <p:sldId id="267" r:id="rId21"/>
    <p:sldId id="268" r:id="rId22"/>
    <p:sldId id="269" r:id="rId23"/>
    <p:sldId id="271" r:id="rId24"/>
    <p:sldId id="266" r:id="rId25"/>
    <p:sldId id="273" r:id="rId26"/>
    <p:sldId id="272" r:id="rId27"/>
    <p:sldId id="270" r:id="rId28"/>
    <p:sldId id="274" r:id="rId29"/>
    <p:sldId id="275" r:id="rId30"/>
    <p:sldId id="284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D9E3A-FC64-A167-A6AC-FB1DFFFB9FAA}" v="79" dt="2023-06-23T07:19:25.149"/>
    <p1510:client id="{72CB919C-5542-4BC4-8D11-E382C8170F42}" v="92" dt="2023-06-22T14:31:44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0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68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582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5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5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7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4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8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9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5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7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w1_mklsKUY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dLEmZZ6YJw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B513-6BA4-6C48-8AD7-89350BF55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150" y="2609513"/>
            <a:ext cx="6696508" cy="3264345"/>
          </a:xfrm>
        </p:spPr>
        <p:txBody>
          <a:bodyPr anchor="t">
            <a:normAutofit/>
          </a:bodyPr>
          <a:lstStyle/>
          <a:p>
            <a:pPr algn="l" fontAlgn="base"/>
            <a:r>
              <a:rPr lang="en-GB" b="0" i="0" dirty="0">
                <a:solidFill>
                  <a:schemeClr val="tx2"/>
                </a:solidFill>
                <a:effectLst/>
                <a:latin typeface="Segoe UI" panose="02000000000000000000" pitchFamily="2" charset="0"/>
              </a:rPr>
              <a:t>‘When will I need Trigonometry?’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0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8F9B-FFAE-5BB3-2A47-213BC4FF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Where is the maths in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6D96-26B1-2302-B902-6CA41C39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GB" dirty="0"/>
              <a:t>The speed of the rocket</a:t>
            </a:r>
          </a:p>
          <a:p>
            <a:r>
              <a:rPr lang="en-GB" dirty="0"/>
              <a:t>The angle at which it is launched</a:t>
            </a:r>
          </a:p>
          <a:p>
            <a:r>
              <a:rPr lang="en-GB" dirty="0"/>
              <a:t>Gravity, calculating forces</a:t>
            </a:r>
          </a:p>
          <a:p>
            <a:r>
              <a:rPr lang="en-GB" dirty="0"/>
              <a:t>The trajectory can be modelled by a quadratic curve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D929D-B154-341F-598C-61005ED49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7" y="2002856"/>
            <a:ext cx="5211749" cy="346092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7B9B1C-882D-97DA-D906-AEB81FEC0B89}"/>
              </a:ext>
            </a:extLst>
          </p:cNvPr>
          <p:cNvSpPr txBox="1">
            <a:spLocks/>
          </p:cNvSpPr>
          <p:nvPr/>
        </p:nvSpPr>
        <p:spPr>
          <a:xfrm>
            <a:off x="6488687" y="2312989"/>
            <a:ext cx="2934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DF93E-711D-A939-2037-36865DADE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3" t="16410" r="57307" b="77872"/>
          <a:stretch/>
        </p:blipFill>
        <p:spPr>
          <a:xfrm>
            <a:off x="677334" y="5980732"/>
            <a:ext cx="2045640" cy="8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8F9B-FFAE-5BB3-2A47-213BC4FF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Where is the maths in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6D96-26B1-2302-B902-6CA41C39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GB" dirty="0"/>
              <a:t>Different shapes, how do they all fit together</a:t>
            </a:r>
          </a:p>
          <a:p>
            <a:r>
              <a:rPr lang="en-GB" dirty="0"/>
              <a:t>Precise measurements</a:t>
            </a:r>
          </a:p>
          <a:p>
            <a:r>
              <a:rPr lang="en-GB" dirty="0"/>
              <a:t>How many people visit per day? What is the revenue</a:t>
            </a:r>
          </a:p>
          <a:p>
            <a:r>
              <a:rPr lang="en-GB" dirty="0"/>
              <a:t>Density of people per m2, how many people are allowed in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7B9B1C-882D-97DA-D906-AEB81FEC0B89}"/>
              </a:ext>
            </a:extLst>
          </p:cNvPr>
          <p:cNvSpPr txBox="1">
            <a:spLocks/>
          </p:cNvSpPr>
          <p:nvPr/>
        </p:nvSpPr>
        <p:spPr>
          <a:xfrm>
            <a:off x="6488687" y="2312989"/>
            <a:ext cx="2934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DF93E-711D-A939-2037-36865DADE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3" t="16410" r="57307" b="77872"/>
          <a:stretch/>
        </p:blipFill>
        <p:spPr>
          <a:xfrm>
            <a:off x="677334" y="5980732"/>
            <a:ext cx="2045640" cy="877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C2A654-DC6F-8406-55B9-F6D3D2CFA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3" y="1642707"/>
            <a:ext cx="5771985" cy="38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8F9B-FFAE-5BB3-2A47-213BC4FF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Where is the maths in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6D96-26B1-2302-B902-6CA41C39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GB" dirty="0"/>
              <a:t>What is credit</a:t>
            </a:r>
          </a:p>
          <a:p>
            <a:r>
              <a:rPr lang="en-GB" dirty="0"/>
              <a:t>Interest rates (percentages)</a:t>
            </a:r>
          </a:p>
          <a:p>
            <a:r>
              <a:rPr lang="en-GB" dirty="0"/>
              <a:t>Pin numbers, how many combinations are there</a:t>
            </a:r>
          </a:p>
          <a:p>
            <a:r>
              <a:rPr lang="en-GB" dirty="0"/>
              <a:t>Budgeting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7B9B1C-882D-97DA-D906-AEB81FEC0B89}"/>
              </a:ext>
            </a:extLst>
          </p:cNvPr>
          <p:cNvSpPr txBox="1">
            <a:spLocks/>
          </p:cNvSpPr>
          <p:nvPr/>
        </p:nvSpPr>
        <p:spPr>
          <a:xfrm>
            <a:off x="6488687" y="2312989"/>
            <a:ext cx="2934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DF93E-711D-A939-2037-36865DADE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3" t="16410" r="57307" b="77872"/>
          <a:stretch/>
        </p:blipFill>
        <p:spPr>
          <a:xfrm>
            <a:off x="677334" y="5980732"/>
            <a:ext cx="2045640" cy="877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64716-FC33-D835-4B01-1C688903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8" y="1762060"/>
            <a:ext cx="5578176" cy="35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8F9B-FFAE-5BB3-2A47-213BC4FF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6D96-26B1-2302-B902-6CA41C39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Maths is all around is</a:t>
            </a:r>
          </a:p>
          <a:p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Maths is creative</a:t>
            </a:r>
          </a:p>
          <a:p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Maths is not always about being right or wrong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C1B0-0477-2541-A07F-AC4442D3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How to develop your mindset</a:t>
            </a:r>
            <a:b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EDF69-A169-4D4A-9199-ACC41F20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GB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Work hard </a:t>
            </a:r>
          </a:p>
          <a:p>
            <a:pPr rtl="0" fontAlgn="base"/>
            <a:r>
              <a:rPr lang="en-GB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Behave well </a:t>
            </a:r>
          </a:p>
          <a:p>
            <a:pPr rtl="0" fontAlgn="base"/>
            <a:r>
              <a:rPr lang="en-GB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Stay focused </a:t>
            </a:r>
          </a:p>
          <a:p>
            <a:pPr rtl="0" fontAlgn="base"/>
            <a:r>
              <a:rPr lang="en-GB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 persistent </a:t>
            </a:r>
          </a:p>
          <a:p>
            <a:pPr rtl="0" fontAlgn="base"/>
            <a:r>
              <a:rPr lang="en-GB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Seek to improve Recall </a:t>
            </a:r>
          </a:p>
          <a:p>
            <a:pPr rtl="0" fontAlgn="base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Ask for help when you need it</a:t>
            </a:r>
          </a:p>
          <a:p>
            <a:pPr rtl="0" fontAlgn="base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Keep practicing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3779-C749-3D4C-B4F4-6A6ECFAC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2372495"/>
            <a:ext cx="5557421" cy="13208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en-GB" sz="49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Good News &amp; There is plenty of it</a:t>
            </a:r>
            <a:b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8B40-2C34-D04C-B47C-72FAEE227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3816500"/>
            <a:ext cx="10213383" cy="3880773"/>
          </a:xfrm>
        </p:spPr>
        <p:txBody>
          <a:bodyPr>
            <a:normAutofit/>
          </a:bodyPr>
          <a:lstStyle/>
          <a:p>
            <a:pPr rtl="0" fontAlgn="base"/>
            <a:r>
              <a:rPr lang="en-GB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Congratulations to All the participants JMC 2023 and to the Intermediate Maths Challenge participants</a:t>
            </a:r>
          </a:p>
        </p:txBody>
      </p:sp>
    </p:spTree>
    <p:extLst>
      <p:ext uri="{BB962C8B-B14F-4D97-AF65-F5344CB8AC3E}">
        <p14:creationId xmlns:p14="http://schemas.microsoft.com/office/powerpoint/2010/main" val="24420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47583-103D-CCAB-BAFD-E119EB57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29" y="597633"/>
            <a:ext cx="7991894" cy="56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9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85772-83D4-B5B9-B010-91671961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28" y="612250"/>
            <a:ext cx="7962544" cy="56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2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104C3-13CB-ECEC-D0F9-E8514E0A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09" y="594365"/>
            <a:ext cx="8001133" cy="56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7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32F2F-9478-413E-2E78-8F643CF7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21" y="624796"/>
            <a:ext cx="7915110" cy="55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9944-9EF1-E34D-AA42-81E82820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base"/>
            <a:r>
              <a:rPr lang="en-GB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We need to address the Anti-Maths Mind Set</a:t>
            </a:r>
            <a:br>
              <a:rPr lang="en-GB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br>
              <a:rPr lang="en-GB"/>
            </a:br>
            <a:endParaRPr lang="en-US"/>
          </a:p>
        </p:txBody>
      </p:sp>
      <p:pic>
        <p:nvPicPr>
          <p:cNvPr id="4" name="Online Media 3" title="Math skills: 'We've got to change this anti-maths mindset' - PM">
            <a:hlinkClick r:id="" action="ppaction://media"/>
            <a:extLst>
              <a:ext uri="{FF2B5EF4-FFF2-40B4-BE49-F238E27FC236}">
                <a16:creationId xmlns:a16="http://schemas.microsoft.com/office/drawing/2014/main" id="{6AC5D8B3-DF03-29D9-CB27-58AEE8CEA6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2498" y="1405164"/>
            <a:ext cx="9729755" cy="54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B469E-C9B4-154D-B5F4-9785520A1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85" y="649647"/>
            <a:ext cx="7856829" cy="55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6437B-8051-BCF1-1F9E-57442F45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858" y="591270"/>
            <a:ext cx="8038284" cy="56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21FDB-A0FE-2F77-A8E0-9717A5FF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66" y="632663"/>
            <a:ext cx="7932868" cy="55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4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AFF9E-ACCB-40D8-933C-0D55C3B8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12" y="624494"/>
            <a:ext cx="7832928" cy="56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47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91B8D-AE8F-C581-D4AB-841939A6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12" y="597287"/>
            <a:ext cx="7964728" cy="56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16D2B-3FA7-BA4B-961B-BE9530150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22" y="641626"/>
            <a:ext cx="7851756" cy="55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52B5-B95C-9D98-F988-D5AEA03DF80B}"/>
              </a:ext>
            </a:extLst>
          </p:cNvPr>
          <p:cNvSpPr txBox="1"/>
          <p:nvPr/>
        </p:nvSpPr>
        <p:spPr>
          <a:xfrm>
            <a:off x="1267046" y="1205022"/>
            <a:ext cx="831111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/>
              <a:t>… and well done to all those that took part in the algebra masterclass, came to maths clinic or just tried really hard in maths! </a:t>
            </a:r>
          </a:p>
        </p:txBody>
      </p:sp>
    </p:spTree>
    <p:extLst>
      <p:ext uri="{BB962C8B-B14F-4D97-AF65-F5344CB8AC3E}">
        <p14:creationId xmlns:p14="http://schemas.microsoft.com/office/powerpoint/2010/main" val="1111108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9944-9EF1-E34D-AA42-81E82820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fontAlgn="base"/>
            <a:endParaRPr lang="en-US" dirty="0"/>
          </a:p>
        </p:txBody>
      </p:sp>
      <p:pic>
        <p:nvPicPr>
          <p:cNvPr id="4" name="Online Media 3" title="Father's Reaction to His Son Passing Math Class">
            <a:hlinkClick r:id="" action="ppaction://media"/>
            <a:extLst>
              <a:ext uri="{FF2B5EF4-FFF2-40B4-BE49-F238E27FC236}">
                <a16:creationId xmlns:a16="http://schemas.microsoft.com/office/drawing/2014/main" id="{A2190B90-000E-BEF3-6396-8C25149487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4337" y="766028"/>
            <a:ext cx="8066406" cy="52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80EF-68AA-854C-BE52-7114A8B5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19779"/>
            <a:ext cx="9306422" cy="1325563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PISA Programme for International Study Assessment </a:t>
            </a:r>
            <a:b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B30D-06D3-4A49-B968-B086AC8A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13115" cy="3880773"/>
          </a:xfrm>
        </p:spPr>
        <p:txBody>
          <a:bodyPr>
            <a:noAutofit/>
          </a:bodyPr>
          <a:lstStyle/>
          <a:p>
            <a:r>
              <a:rPr lang="en-US" sz="2400" dirty="0"/>
              <a:t>‘’</a:t>
            </a:r>
            <a:r>
              <a:rPr lang="en-GB" sz="2400" b="0" i="0" dirty="0">
                <a:solidFill>
                  <a:srgbClr val="494444"/>
                </a:solidFill>
                <a:effectLst/>
                <a:latin typeface="Bernini"/>
              </a:rPr>
              <a:t>  PISA, measures the mathematical literacy of a 15-year-old to formulate, employ and interpret mathematics in a variety of contexts to describe, predict and explain phenomena, recognising the role that mathematics plays in the world. The mean score is the measure. A mathematically literate student recognises the role that mathematics plays in the world in order to make </a:t>
            </a:r>
            <a:r>
              <a:rPr lang="en-GB" sz="2400" b="1" i="0" dirty="0">
                <a:solidFill>
                  <a:srgbClr val="494444"/>
                </a:solidFill>
                <a:effectLst/>
                <a:latin typeface="Bernini"/>
              </a:rPr>
              <a:t>well-founded judgments</a:t>
            </a:r>
            <a:r>
              <a:rPr lang="en-GB" sz="2400" b="0" i="0" dirty="0">
                <a:solidFill>
                  <a:srgbClr val="494444"/>
                </a:solidFill>
                <a:effectLst/>
                <a:latin typeface="Bernini"/>
              </a:rPr>
              <a:t> and decisions needed by </a:t>
            </a:r>
            <a:r>
              <a:rPr lang="en-GB" sz="2400" b="1" i="0" dirty="0">
                <a:solidFill>
                  <a:srgbClr val="494444"/>
                </a:solidFill>
                <a:effectLst/>
                <a:latin typeface="Bernini"/>
              </a:rPr>
              <a:t>constructive, engaged and reflective citizens</a:t>
            </a:r>
            <a:r>
              <a:rPr lang="en-GB" sz="2400" b="0" i="0" dirty="0">
                <a:solidFill>
                  <a:srgbClr val="494444"/>
                </a:solidFill>
                <a:effectLst/>
                <a:latin typeface="Bernini"/>
              </a:rPr>
              <a:t>.</a:t>
            </a:r>
            <a:r>
              <a:rPr lang="en-US" sz="2400" b="0" i="0" dirty="0">
                <a:solidFill>
                  <a:srgbClr val="494444"/>
                </a:solidFill>
                <a:effectLst/>
                <a:latin typeface="Bernini"/>
              </a:rPr>
              <a:t>’’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8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294102-8931-F449-A8A6-E8BC30741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4" y="266181"/>
            <a:ext cx="8698057" cy="5466090"/>
          </a:xfrm>
        </p:spPr>
      </p:pic>
    </p:spTree>
    <p:extLst>
      <p:ext uri="{BB962C8B-B14F-4D97-AF65-F5344CB8AC3E}">
        <p14:creationId xmlns:p14="http://schemas.microsoft.com/office/powerpoint/2010/main" val="25421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AE3D-1653-72A6-80D5-19840881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Maths, You and Real Life</a:t>
            </a:r>
            <a:br>
              <a:rPr lang="en-GB" dirty="0"/>
            </a:br>
            <a:r>
              <a:rPr lang="en-GB" sz="2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Life</a:t>
            </a:r>
            <a:r>
              <a:rPr lang="en-GB" sz="2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is like a box of chocolates </a:t>
            </a:r>
            <a:b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r>
              <a:rPr lang="en-GB" dirty="0"/>
              <a:t> 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8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86A6-832F-C14F-B867-15040C97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Ages 11-16</a:t>
            </a:r>
            <a:b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7B01-CBA6-CE43-AF3B-02668B215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Tuck Shop</a:t>
            </a:r>
          </a:p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Shopping </a:t>
            </a:r>
          </a:p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School Trips</a:t>
            </a:r>
          </a:p>
          <a:p>
            <a:pPr rtl="0" fontAlgn="base"/>
            <a:r>
              <a:rPr lang="en-GB" dirty="0">
                <a:solidFill>
                  <a:srgbClr val="242424"/>
                </a:solidFill>
                <a:latin typeface="Segoe UI" panose="020B0502040204020203" pitchFamily="34" charset="0"/>
              </a:rPr>
              <a:t>Baking and cooking</a:t>
            </a:r>
          </a:p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Catching the bus- reading the timetable</a:t>
            </a:r>
          </a:p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Enterprise - budding entrepreneurs - The Enterprise Project Year 9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80E8-C7A7-EA4F-A4B4-C28F6F01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base"/>
            <a:r>
              <a:rPr lang="en-GB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Ages 16-18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71EB-F535-804B-AE4E-6410FEEFD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Driving Lessons </a:t>
            </a:r>
          </a:p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 Insurance </a:t>
            </a:r>
          </a:p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 Repair </a:t>
            </a:r>
          </a:p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Car itself!!</a:t>
            </a:r>
          </a:p>
          <a:p>
            <a:pPr rtl="0" fontAlgn="base"/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A15-0FD5-3D4C-84AC-82D3E34A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Age 18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+</a:t>
            </a: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year  </a:t>
            </a:r>
            <a:b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DCF3-0C48-F448-B946-FC221CC5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Destination University Student Loan - Academic </a:t>
            </a:r>
          </a:p>
          <a:p>
            <a:pPr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Driving Lessons </a:t>
            </a:r>
          </a:p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Rent - Student Accommodation </a:t>
            </a:r>
          </a:p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Destination - Apprenticeship </a:t>
            </a:r>
          </a:p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Food </a:t>
            </a:r>
          </a:p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Utility Bills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8F9B-FFAE-5BB3-2A47-213BC4FF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Where is the maths in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6D96-26B1-2302-B902-6CA41C39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GB" dirty="0"/>
              <a:t>Different angles</a:t>
            </a:r>
          </a:p>
          <a:p>
            <a:r>
              <a:rPr lang="en-GB" dirty="0"/>
              <a:t>Different shapes</a:t>
            </a:r>
          </a:p>
          <a:p>
            <a:r>
              <a:rPr lang="en-GB" dirty="0"/>
              <a:t>Different areas</a:t>
            </a:r>
          </a:p>
          <a:p>
            <a:r>
              <a:rPr lang="en-GB" dirty="0"/>
              <a:t>How many colours do we need? Shapes next to each other cant be the same colour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581A1-1D07-5ECE-F497-A47667271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3" r="3" b="3"/>
          <a:stretch/>
        </p:blipFill>
        <p:spPr>
          <a:xfrm>
            <a:off x="677334" y="1930400"/>
            <a:ext cx="5423429" cy="3882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A5D10-BE94-2603-BFB1-7CCA109E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3" t="16410" r="57307" b="77872"/>
          <a:stretch/>
        </p:blipFill>
        <p:spPr>
          <a:xfrm>
            <a:off x="677334" y="5980732"/>
            <a:ext cx="2045640" cy="8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0B3BFA7A9A24CA883D0ACA70E7C9B" ma:contentTypeVersion="13" ma:contentTypeDescription="Create a new document." ma:contentTypeScope="" ma:versionID="de725ec2fe4bdd4a5ee1a38e7c757756">
  <xsd:schema xmlns:xsd="http://www.w3.org/2001/XMLSchema" xmlns:xs="http://www.w3.org/2001/XMLSchema" xmlns:p="http://schemas.microsoft.com/office/2006/metadata/properties" xmlns:ns2="e254b84a-1569-4d35-acb1-62960b3f1bf5" xmlns:ns3="a803c934-34f3-4985-a535-158aa957c780" targetNamespace="http://schemas.microsoft.com/office/2006/metadata/properties" ma:root="true" ma:fieldsID="2753de4bbbc4287e496622b2a54394d8" ns2:_="" ns3:_="">
    <xsd:import namespace="e254b84a-1569-4d35-acb1-62960b3f1bf5"/>
    <xsd:import namespace="a803c934-34f3-4985-a535-158aa957c78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4b84a-1569-4d35-acb1-62960b3f1b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6" nillable="true" ma:displayName="Taxonomy Catch All Column" ma:hidden="true" ma:list="{d9e878a3-95d3-4cd4-92e9-8154aa19397a}" ma:internalName="TaxCatchAll" ma:showField="CatchAllData" ma:web="e254b84a-1569-4d35-acb1-62960b3f1b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3c934-34f3-4985-a535-158aa957c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a1b5098-4f07-4e54-b2a7-b11b9048d0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4b84a-1569-4d35-acb1-62960b3f1bf5" xsi:nil="true"/>
    <lcf76f155ced4ddcb4097134ff3c332f xmlns="a803c934-34f3-4985-a535-158aa957c780">
      <Terms xmlns="http://schemas.microsoft.com/office/infopath/2007/PartnerControls"/>
    </lcf76f155ced4ddcb4097134ff3c332f>
    <_dlc_DocId xmlns="e254b84a-1569-4d35-acb1-62960b3f1bf5">DW5E2V4XT5ZU-166672843-167336</_dlc_DocId>
    <_dlc_DocIdUrl xmlns="e254b84a-1569-4d35-acb1-62960b3f1bf5">
      <Url>https://hollygirt.sharepoint.com/sites/SchoolFiles/_layouts/15/DocIdRedir.aspx?ID=DW5E2V4XT5ZU-166672843-167336</Url>
      <Description>DW5E2V4XT5ZU-166672843-167336</Description>
    </_dlc_DocIdUrl>
  </documentManagement>
</p:properties>
</file>

<file path=customXml/itemProps1.xml><?xml version="1.0" encoding="utf-8"?>
<ds:datastoreItem xmlns:ds="http://schemas.openxmlformats.org/officeDocument/2006/customXml" ds:itemID="{2B4B8B81-A69A-4611-9925-8F51BA9A7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54b84a-1569-4d35-acb1-62960b3f1bf5"/>
    <ds:schemaRef ds:uri="a803c934-34f3-4985-a535-158aa957c7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BC8C6D-BB8D-46F0-AB93-BEC88168B28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FBD0D53-03DC-4206-80DC-824E03A4171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42A4CE9-33C4-45D9-9A4A-A6F0E4E83377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803c934-34f3-4985-a535-158aa957c780"/>
    <ds:schemaRef ds:uri="e254b84a-1569-4d35-acb1-62960b3f1bf5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413</Words>
  <Application>Microsoft Office PowerPoint</Application>
  <PresentationFormat>Widescreen</PresentationFormat>
  <Paragraphs>59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Bernini</vt:lpstr>
      <vt:lpstr>Calibri</vt:lpstr>
      <vt:lpstr>Segoe UI</vt:lpstr>
      <vt:lpstr>Trebuchet MS</vt:lpstr>
      <vt:lpstr>Wingdings 3</vt:lpstr>
      <vt:lpstr>Facet</vt:lpstr>
      <vt:lpstr>‘When will I need Trigonometry?’</vt:lpstr>
      <vt:lpstr>We need to address the Anti-Maths Mind Set  </vt:lpstr>
      <vt:lpstr>PISA Programme for International Study Assessment   </vt:lpstr>
      <vt:lpstr>PowerPoint Presentation</vt:lpstr>
      <vt:lpstr>Maths, You and Real Life Life is like a box of chocolates     </vt:lpstr>
      <vt:lpstr>Ages 11-16  </vt:lpstr>
      <vt:lpstr>Ages 16-18  </vt:lpstr>
      <vt:lpstr>Age 18+ year    </vt:lpstr>
      <vt:lpstr>Where is the maths in that?</vt:lpstr>
      <vt:lpstr>Where is the maths in that?</vt:lpstr>
      <vt:lpstr>Where is the maths in that?</vt:lpstr>
      <vt:lpstr>Where is the maths in that?</vt:lpstr>
      <vt:lpstr>Key points</vt:lpstr>
      <vt:lpstr>How to develop your mindset  </vt:lpstr>
      <vt:lpstr>The Good News &amp; There is plenty of it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will I need Trigonometry?</dc:title>
  <dc:creator>Deepak Sud</dc:creator>
  <cp:lastModifiedBy>Deepak Sud</cp:lastModifiedBy>
  <cp:revision>16</cp:revision>
  <dcterms:created xsi:type="dcterms:W3CDTF">2023-06-12T11:57:57Z</dcterms:created>
  <dcterms:modified xsi:type="dcterms:W3CDTF">2023-06-23T11:58:47Z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0x01010095C0B3BFA7A9A24CA883D0ACA70E7C9B</vt:lpwstr>
  </property>
  <property fmtid="{D5CDD505-2E9C-101B-9397-08002B2CF9AE}" pid="3" name="MediaServiceImageTags">
    <vt:lpwstr/>
  </property>
  <property fmtid="{D5CDD505-2E9C-101B-9397-08002B2CF9AE}" pid="4" name="_dlc_DocIdItemGuid">
    <vt:lpwstr>3b478dba-cc42-463a-93f7-71b7a2dfa595</vt:lpwstr>
  </property>
</Properties>
</file>