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7"/>
  </p:notesMasterIdLst>
  <p:handoutMasterIdLst>
    <p:handoutMasterId r:id="rId18"/>
  </p:handoutMasterIdLst>
  <p:sldIdLst>
    <p:sldId id="433" r:id="rId2"/>
    <p:sldId id="429" r:id="rId3"/>
    <p:sldId id="427" r:id="rId4"/>
    <p:sldId id="424" r:id="rId5"/>
    <p:sldId id="425" r:id="rId6"/>
    <p:sldId id="426" r:id="rId7"/>
    <p:sldId id="428" r:id="rId8"/>
    <p:sldId id="434" r:id="rId9"/>
    <p:sldId id="415" r:id="rId10"/>
    <p:sldId id="419" r:id="rId11"/>
    <p:sldId id="420" r:id="rId12"/>
    <p:sldId id="430" r:id="rId13"/>
    <p:sldId id="431" r:id="rId14"/>
    <p:sldId id="423" r:id="rId15"/>
    <p:sldId id="422" r:id="rId16"/>
  </p:sldIdLst>
  <p:sldSz cx="9144000" cy="6858000" type="screen4x3"/>
  <p:notesSz cx="6797675" cy="9928225"/>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FF"/>
    <a:srgbClr val="0033CC"/>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4305" autoAdjust="0"/>
  </p:normalViewPr>
  <p:slideViewPr>
    <p:cSldViewPr>
      <p:cViewPr varScale="1">
        <p:scale>
          <a:sx n="64" d="100"/>
          <a:sy n="64" d="100"/>
        </p:scale>
        <p:origin x="53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400" y="360"/>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0B062DE-BC2E-4F81-C063-47DF43B9DE3B}"/>
              </a:ext>
            </a:extLst>
          </p:cNvPr>
          <p:cNvSpPr>
            <a:spLocks noGrp="1" noChangeArrowheads="1"/>
          </p:cNvSpPr>
          <p:nvPr>
            <p:ph type="hdr" sz="quarter"/>
          </p:nvPr>
        </p:nvSpPr>
        <p:spPr bwMode="auto">
          <a:xfrm>
            <a:off x="0" y="0"/>
            <a:ext cx="2944813" cy="495300"/>
          </a:xfrm>
          <a:prstGeom prst="rect">
            <a:avLst/>
          </a:prstGeom>
          <a:noFill/>
          <a:ln>
            <a:noFill/>
          </a:ln>
          <a:effectLst/>
        </p:spPr>
        <p:txBody>
          <a:bodyPr vert="horz" wrap="square" lIns="92065" tIns="46031" rIns="92065" bIns="46031" numCol="1" anchor="t" anchorCtr="0" compatLnSpc="1">
            <a:prstTxWarp prst="textNoShape">
              <a:avLst/>
            </a:prstTxWarp>
          </a:bodyPr>
          <a:lstStyle>
            <a:lvl1pPr defTabSz="920996" eaLnBrk="1" hangingPunct="1">
              <a:defRPr sz="1200">
                <a:latin typeface="Arial" charset="0"/>
              </a:defRPr>
            </a:lvl1pPr>
          </a:lstStyle>
          <a:p>
            <a:pPr>
              <a:defRPr/>
            </a:pPr>
            <a:endParaRPr lang="en-GB"/>
          </a:p>
        </p:txBody>
      </p:sp>
      <p:sp>
        <p:nvSpPr>
          <p:cNvPr id="140291" name="Rectangle 3">
            <a:extLst>
              <a:ext uri="{FF2B5EF4-FFF2-40B4-BE49-F238E27FC236}">
                <a16:creationId xmlns:a16="http://schemas.microsoft.com/office/drawing/2014/main" id="{0496D9AD-45B1-EFB2-9B34-700AC919338C}"/>
              </a:ext>
            </a:extLst>
          </p:cNvPr>
          <p:cNvSpPr>
            <a:spLocks noGrp="1" noChangeArrowheads="1"/>
          </p:cNvSpPr>
          <p:nvPr>
            <p:ph type="dt" sz="quarter" idx="1"/>
          </p:nvPr>
        </p:nvSpPr>
        <p:spPr bwMode="auto">
          <a:xfrm>
            <a:off x="3851275" y="0"/>
            <a:ext cx="2944813" cy="495300"/>
          </a:xfrm>
          <a:prstGeom prst="rect">
            <a:avLst/>
          </a:prstGeom>
          <a:noFill/>
          <a:ln>
            <a:noFill/>
          </a:ln>
          <a:effectLst/>
        </p:spPr>
        <p:txBody>
          <a:bodyPr vert="horz" wrap="square" lIns="92065" tIns="46031" rIns="92065" bIns="46031" numCol="1" anchor="t" anchorCtr="0" compatLnSpc="1">
            <a:prstTxWarp prst="textNoShape">
              <a:avLst/>
            </a:prstTxWarp>
          </a:bodyPr>
          <a:lstStyle>
            <a:lvl1pPr algn="r" defTabSz="920996" eaLnBrk="1" hangingPunct="1">
              <a:defRPr sz="1200">
                <a:latin typeface="Arial" charset="0"/>
              </a:defRPr>
            </a:lvl1pPr>
          </a:lstStyle>
          <a:p>
            <a:pPr>
              <a:defRPr/>
            </a:pPr>
            <a:endParaRPr lang="en-GB"/>
          </a:p>
        </p:txBody>
      </p:sp>
      <p:sp>
        <p:nvSpPr>
          <p:cNvPr id="140292" name="Rectangle 4">
            <a:extLst>
              <a:ext uri="{FF2B5EF4-FFF2-40B4-BE49-F238E27FC236}">
                <a16:creationId xmlns:a16="http://schemas.microsoft.com/office/drawing/2014/main" id="{7F060563-355B-69C7-B4D5-0392EB85720A}"/>
              </a:ext>
            </a:extLst>
          </p:cNvPr>
          <p:cNvSpPr>
            <a:spLocks noGrp="1" noChangeArrowheads="1"/>
          </p:cNvSpPr>
          <p:nvPr>
            <p:ph type="ftr" sz="quarter" idx="2"/>
          </p:nvPr>
        </p:nvSpPr>
        <p:spPr bwMode="auto">
          <a:xfrm>
            <a:off x="0" y="9431338"/>
            <a:ext cx="2944813" cy="495300"/>
          </a:xfrm>
          <a:prstGeom prst="rect">
            <a:avLst/>
          </a:prstGeom>
          <a:noFill/>
          <a:ln>
            <a:noFill/>
          </a:ln>
          <a:effectLst/>
        </p:spPr>
        <p:txBody>
          <a:bodyPr vert="horz" wrap="square" lIns="92065" tIns="46031" rIns="92065" bIns="46031" numCol="1" anchor="b" anchorCtr="0" compatLnSpc="1">
            <a:prstTxWarp prst="textNoShape">
              <a:avLst/>
            </a:prstTxWarp>
          </a:bodyPr>
          <a:lstStyle>
            <a:lvl1pPr defTabSz="920996" eaLnBrk="1" hangingPunct="1">
              <a:defRPr sz="1200">
                <a:latin typeface="Arial" charset="0"/>
              </a:defRPr>
            </a:lvl1pPr>
          </a:lstStyle>
          <a:p>
            <a:pPr>
              <a:defRPr/>
            </a:pPr>
            <a:endParaRPr lang="en-GB"/>
          </a:p>
        </p:txBody>
      </p:sp>
      <p:sp>
        <p:nvSpPr>
          <p:cNvPr id="140293" name="Rectangle 5">
            <a:extLst>
              <a:ext uri="{FF2B5EF4-FFF2-40B4-BE49-F238E27FC236}">
                <a16:creationId xmlns:a16="http://schemas.microsoft.com/office/drawing/2014/main" id="{9524701C-D100-D4BD-94D4-3C1E244F9F0D}"/>
              </a:ext>
            </a:extLst>
          </p:cNvPr>
          <p:cNvSpPr>
            <a:spLocks noGrp="1" noChangeArrowheads="1"/>
          </p:cNvSpPr>
          <p:nvPr>
            <p:ph type="sldNum" sz="quarter" idx="3"/>
          </p:nvPr>
        </p:nvSpPr>
        <p:spPr bwMode="auto">
          <a:xfrm>
            <a:off x="3851275" y="9431338"/>
            <a:ext cx="2944813" cy="495300"/>
          </a:xfrm>
          <a:prstGeom prst="rect">
            <a:avLst/>
          </a:prstGeom>
          <a:noFill/>
          <a:ln>
            <a:noFill/>
          </a:ln>
          <a:effectLst/>
        </p:spPr>
        <p:txBody>
          <a:bodyPr vert="horz" wrap="square" lIns="92065" tIns="46031" rIns="92065" bIns="46031" numCol="1" anchor="b" anchorCtr="0" compatLnSpc="1">
            <a:prstTxWarp prst="textNoShape">
              <a:avLst/>
            </a:prstTxWarp>
          </a:bodyPr>
          <a:lstStyle>
            <a:lvl1pPr algn="r" defTabSz="920750" eaLnBrk="1" hangingPunct="1">
              <a:defRPr sz="1200"/>
            </a:lvl1pPr>
          </a:lstStyle>
          <a:p>
            <a:pPr>
              <a:defRPr/>
            </a:pPr>
            <a:fld id="{136AD7DD-77AE-47AA-942D-B85D53A9697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01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16073,'0'0</inkml:trace>
</inkml:ink>
</file>

<file path=ppt/ink/ink10.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13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16098,'0'0</inkml:trace>
</inkml:ink>
</file>

<file path=ppt/ink/ink11.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16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16073,'0'0</inkml:trace>
</inkml:ink>
</file>

<file path=ppt/ink/ink12.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30:57.429"/>
    </inkml:context>
    <inkml:brush xml:id="br0">
      <inkml:brushProperty name="width" value="0.08819" units="cm"/>
      <inkml:brushProperty name="height" value="0.35278" units="cm"/>
      <inkml:brushProperty name="color" value="#FFFFFF"/>
      <inkml:brushProperty name="tip" value="rectangle"/>
      <inkml:brushProperty name="rasterOp" value="maskPen"/>
    </inkml:brush>
  </inkml:definitions>
  <inkml:trace contextRef="#ctx0" brushRef="#br0">5581 9798,'-25'0,"0"0,25 25,-24-25,-1 0,0 0,25 24,-25-24,0 0,1 0,-1 0,0 0,0 0,0 0,1 0,-1 0,0 0,0 0,0-24,1 24,-1 0,0 0,0 0,0 0,1 0,-1 0,0 0,0 0,0 0,1 0,-1 0,0 0,0 0,-25 0,26 0,-1 0,0 0,0 0,-24 0,24 0,0-25,0 25,0 0,-24 0,24 0,0 0,0 0,-24 0,24 0,0 25,0-25,1-25,-26 50,25-25,0 0,1 0,-1 0,0 0,0 0,-24 0,24 0,0-25,0 25,0 0,1 25,-1-25,0 0,0-25,25 50,-25-25,1 0,-1 0,0 0,0 0,0 0,0 0,1 0,-1 0,0 0,0 0,0 0,25 24,-24-24,-1 0,0 0,0 0,0 0,1 0,-1 0,0 0,0 0,0 0,1 0,-1 0,25 25,-25-25</inkml:trace>
</inkml:ink>
</file>

<file path=ppt/ink/ink13.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32:54.2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3125 14808,'-24'0,"-1"0,25 0</inkml:trace>
</inkml:ink>
</file>

<file path=ppt/ink/ink14.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32:54.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3125 14808,'0'0</inkml:trace>
</inkml:ink>
</file>

<file path=ppt/ink/ink2.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089"/>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16098,'0'-25,"0"50,0-50,0 25</inkml:trace>
</inkml:ink>
</file>

<file path=ppt/ink/ink3.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13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16098,'0'0</inkml:trace>
</inkml:ink>
</file>

<file path=ppt/ink/ink4.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16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16073,'0'0</inkml:trace>
</inkml:ink>
</file>

<file path=ppt/ink/ink5.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30:57.429"/>
    </inkml:context>
    <inkml:brush xml:id="br0">
      <inkml:brushProperty name="width" value="0.08819" units="cm"/>
      <inkml:brushProperty name="height" value="0.35278" units="cm"/>
      <inkml:brushProperty name="color" value="#FFFFFF"/>
      <inkml:brushProperty name="tip" value="rectangle"/>
      <inkml:brushProperty name="rasterOp" value="maskPen"/>
    </inkml:brush>
  </inkml:definitions>
  <inkml:trace contextRef="#ctx0" brushRef="#br0">5581 9798,'-25'0,"0"0,25 25,-24-25,-1 0,0 0,25 24,-25-24,0 0,1 0,-1 0,0 0,0 0,0 0,1 0,-1 0,0 0,0 0,0-24,1 24,-1 0,0 0,0 0,0 0,1 0,-1 0,0 0,0 0,0 0,1 0,-1 0,0 0,0 0,-25 0,26 0,-1 0,0 0,0 0,-24 0,24 0,0-25,0 25,0 0,-24 0,24 0,0 0,0 0,-24 0,24 0,0 25,0-25,1-25,-26 50,25-25,0 0,1 0,-1 0,0 0,0 0,-24 0,24 0,0-25,0 25,0 0,1 25,-1-25,0 0,0-25,25 50,-25-25,1 0,-1 0,0 0,0 0,0 0,0 0,1 0,-1 0,0 0,0 0,0 0,25 24,-24-24,-1 0,0 0,0 0,0 0,1 0,-1 0,0 0,0 0,0 0,1 0,-1 0,25 25,-25-25</inkml:trace>
</inkml:ink>
</file>

<file path=ppt/ink/ink6.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32:54.2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3125 14808,'-24'0,"-1"0,25 0</inkml:trace>
</inkml:ink>
</file>

<file path=ppt/ink/ink7.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32:54.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3125 14808,'0'0</inkml:trace>
</inkml:ink>
</file>

<file path=ppt/ink/ink8.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01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16073,'0'0</inkml:trace>
</inkml:ink>
</file>

<file path=ppt/ink/ink9.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64" units="1/cm"/>
          <inkml:channelProperty channel="Y" name="resolution" value="32" units="1/cm"/>
        </inkml:channelProperties>
      </inkml:inkSource>
      <inkml:timestamp xml:id="ts0" timeString="2013-05-20T12:26:26.089"/>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4887 16098,'0'-25,"0"50,0-50,0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74D5D65-87F6-C54E-4B63-27243F1AD63E}"/>
              </a:ext>
            </a:extLst>
          </p:cNvPr>
          <p:cNvSpPr>
            <a:spLocks noGrp="1" noChangeArrowheads="1"/>
          </p:cNvSpPr>
          <p:nvPr>
            <p:ph type="hdr" sz="quarter"/>
          </p:nvPr>
        </p:nvSpPr>
        <p:spPr bwMode="auto">
          <a:xfrm>
            <a:off x="0" y="0"/>
            <a:ext cx="2944813" cy="495300"/>
          </a:xfrm>
          <a:prstGeom prst="rect">
            <a:avLst/>
          </a:prstGeom>
          <a:noFill/>
          <a:ln>
            <a:noFill/>
          </a:ln>
          <a:effectLst/>
        </p:spPr>
        <p:txBody>
          <a:bodyPr vert="horz" wrap="square" lIns="92065" tIns="46031" rIns="92065" bIns="46031" numCol="1" anchor="t" anchorCtr="0" compatLnSpc="1">
            <a:prstTxWarp prst="textNoShape">
              <a:avLst/>
            </a:prstTxWarp>
          </a:bodyPr>
          <a:lstStyle>
            <a:lvl1pPr defTabSz="920996" eaLnBrk="1" hangingPunct="1">
              <a:defRPr sz="1200">
                <a:latin typeface="Arial" charset="0"/>
              </a:defRPr>
            </a:lvl1pPr>
          </a:lstStyle>
          <a:p>
            <a:pPr>
              <a:defRPr/>
            </a:pPr>
            <a:endParaRPr lang="en-US"/>
          </a:p>
        </p:txBody>
      </p:sp>
      <p:sp>
        <p:nvSpPr>
          <p:cNvPr id="6147" name="Rectangle 3">
            <a:extLst>
              <a:ext uri="{FF2B5EF4-FFF2-40B4-BE49-F238E27FC236}">
                <a16:creationId xmlns:a16="http://schemas.microsoft.com/office/drawing/2014/main" id="{14ACA86B-C4FE-F59B-3430-9CB94F1D3609}"/>
              </a:ext>
            </a:extLst>
          </p:cNvPr>
          <p:cNvSpPr>
            <a:spLocks noGrp="1" noChangeArrowheads="1"/>
          </p:cNvSpPr>
          <p:nvPr>
            <p:ph type="dt" idx="1"/>
          </p:nvPr>
        </p:nvSpPr>
        <p:spPr bwMode="auto">
          <a:xfrm>
            <a:off x="3851275" y="0"/>
            <a:ext cx="2944813" cy="495300"/>
          </a:xfrm>
          <a:prstGeom prst="rect">
            <a:avLst/>
          </a:prstGeom>
          <a:noFill/>
          <a:ln>
            <a:noFill/>
          </a:ln>
          <a:effectLst/>
        </p:spPr>
        <p:txBody>
          <a:bodyPr vert="horz" wrap="square" lIns="92065" tIns="46031" rIns="92065" bIns="46031" numCol="1" anchor="t" anchorCtr="0" compatLnSpc="1">
            <a:prstTxWarp prst="textNoShape">
              <a:avLst/>
            </a:prstTxWarp>
          </a:bodyPr>
          <a:lstStyle>
            <a:lvl1pPr algn="r" defTabSz="920996"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ACC0A94A-2238-D63F-6C2E-D0B4F4A14E21}"/>
              </a:ext>
            </a:extLst>
          </p:cNvPr>
          <p:cNvSpPr>
            <a:spLocks noRot="1" noChangeArrowheads="1" noTextEdit="1"/>
          </p:cNvSpPr>
          <p:nvPr>
            <p:ph type="sldImg" idx="2"/>
          </p:nvPr>
        </p:nvSpPr>
        <p:spPr bwMode="auto">
          <a:xfrm>
            <a:off x="919163"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4A093D79-0585-8667-5523-1AD2696EC3C1}"/>
              </a:ext>
            </a:extLst>
          </p:cNvPr>
          <p:cNvSpPr>
            <a:spLocks noGrp="1" noChangeArrowheads="1"/>
          </p:cNvSpPr>
          <p:nvPr>
            <p:ph type="body" sz="quarter" idx="3"/>
          </p:nvPr>
        </p:nvSpPr>
        <p:spPr bwMode="auto">
          <a:xfrm>
            <a:off x="677863" y="4716463"/>
            <a:ext cx="5441950" cy="4467225"/>
          </a:xfrm>
          <a:prstGeom prst="rect">
            <a:avLst/>
          </a:prstGeom>
          <a:noFill/>
          <a:ln>
            <a:noFill/>
          </a:ln>
          <a:effectLst/>
        </p:spPr>
        <p:txBody>
          <a:bodyPr vert="horz" wrap="square" lIns="92065" tIns="46031" rIns="92065" bIns="460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A5F7BC8F-7723-EF01-A879-9D202EBA3F08}"/>
              </a:ext>
            </a:extLst>
          </p:cNvPr>
          <p:cNvSpPr>
            <a:spLocks noGrp="1" noChangeArrowheads="1"/>
          </p:cNvSpPr>
          <p:nvPr>
            <p:ph type="ftr" sz="quarter" idx="4"/>
          </p:nvPr>
        </p:nvSpPr>
        <p:spPr bwMode="auto">
          <a:xfrm>
            <a:off x="0" y="9431338"/>
            <a:ext cx="2944813" cy="495300"/>
          </a:xfrm>
          <a:prstGeom prst="rect">
            <a:avLst/>
          </a:prstGeom>
          <a:noFill/>
          <a:ln>
            <a:noFill/>
          </a:ln>
          <a:effectLst/>
        </p:spPr>
        <p:txBody>
          <a:bodyPr vert="horz" wrap="square" lIns="92065" tIns="46031" rIns="92065" bIns="46031" numCol="1" anchor="b" anchorCtr="0" compatLnSpc="1">
            <a:prstTxWarp prst="textNoShape">
              <a:avLst/>
            </a:prstTxWarp>
          </a:bodyPr>
          <a:lstStyle>
            <a:lvl1pPr defTabSz="920996" eaLnBrk="1" hangingPunct="1">
              <a:defRPr sz="1200">
                <a:latin typeface="Arial" charset="0"/>
              </a:defRPr>
            </a:lvl1pPr>
          </a:lstStyle>
          <a:p>
            <a:pPr>
              <a:defRPr/>
            </a:pPr>
            <a:endParaRPr lang="en-US"/>
          </a:p>
        </p:txBody>
      </p:sp>
      <p:sp>
        <p:nvSpPr>
          <p:cNvPr id="6151" name="Rectangle 7">
            <a:extLst>
              <a:ext uri="{FF2B5EF4-FFF2-40B4-BE49-F238E27FC236}">
                <a16:creationId xmlns:a16="http://schemas.microsoft.com/office/drawing/2014/main" id="{E5D58483-5082-36D7-B4DA-70F349ACC3D5}"/>
              </a:ext>
            </a:extLst>
          </p:cNvPr>
          <p:cNvSpPr>
            <a:spLocks noGrp="1" noChangeArrowheads="1"/>
          </p:cNvSpPr>
          <p:nvPr>
            <p:ph type="sldNum" sz="quarter" idx="5"/>
          </p:nvPr>
        </p:nvSpPr>
        <p:spPr bwMode="auto">
          <a:xfrm>
            <a:off x="3851275" y="9431338"/>
            <a:ext cx="2944813" cy="495300"/>
          </a:xfrm>
          <a:prstGeom prst="rect">
            <a:avLst/>
          </a:prstGeom>
          <a:noFill/>
          <a:ln>
            <a:noFill/>
          </a:ln>
          <a:effectLst/>
        </p:spPr>
        <p:txBody>
          <a:bodyPr vert="horz" wrap="square" lIns="92065" tIns="46031" rIns="92065" bIns="46031" numCol="1" anchor="b" anchorCtr="0" compatLnSpc="1">
            <a:prstTxWarp prst="textNoShape">
              <a:avLst/>
            </a:prstTxWarp>
          </a:bodyPr>
          <a:lstStyle>
            <a:lvl1pPr algn="r" defTabSz="920750" eaLnBrk="1" hangingPunct="1">
              <a:defRPr sz="1200"/>
            </a:lvl1pPr>
          </a:lstStyle>
          <a:p>
            <a:pPr>
              <a:defRPr/>
            </a:pPr>
            <a:fld id="{C23AC8B9-A2EE-48BE-B5D1-0CE50A5BDC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BivtPsWTYj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DF4192B-C546-0DC3-C467-48B74FE11AB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501F843A-8930-36EC-08E6-4ED144FF9E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 First, the basics: Who are we talking about? What does LGBT mean? LGBT stands for “Lesbian, Gay, Bisexual and Transgender”.</a:t>
            </a:r>
            <a:endParaRPr lang="en-GB" altLang="en-US" b="1">
              <a:latin typeface="Arial" panose="020B0604020202020204" pitchFamily="34" charset="0"/>
            </a:endParaRPr>
          </a:p>
          <a:p>
            <a:r>
              <a:rPr lang="en-GB" altLang="en-US">
                <a:latin typeface="Arial" panose="020B0604020202020204" pitchFamily="34" charset="0"/>
              </a:rPr>
              <a:t> </a:t>
            </a:r>
            <a:endParaRPr lang="en-GB" altLang="en-US" b="1">
              <a:latin typeface="Arial" panose="020B0604020202020204" pitchFamily="34" charset="0"/>
            </a:endParaRPr>
          </a:p>
          <a:p>
            <a:r>
              <a:rPr lang="en-GB" altLang="en-US">
                <a:latin typeface="Arial" panose="020B0604020202020204" pitchFamily="34" charset="0"/>
              </a:rPr>
              <a:t>Most people are heterosexual, or “straight”. They are attracted to the opposite sex and when they grow up they will probably do the usual thing – set up home with someone of the opposite gender and have babies.</a:t>
            </a:r>
            <a:endParaRPr lang="en-GB" altLang="en-US" b="1">
              <a:latin typeface="Arial" panose="020B0604020202020204" pitchFamily="34" charset="0"/>
            </a:endParaRPr>
          </a:p>
          <a:p>
            <a:r>
              <a:rPr lang="en-GB" altLang="en-US">
                <a:latin typeface="Arial" panose="020B0604020202020204" pitchFamily="34" charset="0"/>
              </a:rPr>
              <a:t> </a:t>
            </a:r>
            <a:endParaRPr lang="en-GB" altLang="en-US" b="1">
              <a:latin typeface="Arial" panose="020B0604020202020204" pitchFamily="34" charset="0"/>
            </a:endParaRPr>
          </a:p>
          <a:p>
            <a:r>
              <a:rPr lang="en-GB" altLang="en-US" b="1">
                <a:latin typeface="Arial" panose="020B0604020202020204" pitchFamily="34" charset="0"/>
              </a:rPr>
              <a:t>However, for a large number of people, sexuality is not that straightforward. Gender and sexuality are usually linked, but not always. So some men are attracted to other men. Some women are attracted to other women. Some people are attracted to both men and women. Some feel that they have been born with the wrong gender altogether – they might have the body of a man, but their feelings and their brain are those of a woman. Some people aren’t that fussed about sex at all. </a:t>
            </a:r>
            <a:endParaRPr lang="en-GB"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664F3982-260F-4D10-1B15-5C609C11663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79D8761C-7503-4A34-9CD6-15960FFCD7BA}"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205B1ED-AE63-6AA3-69C6-7644F7173A88}"/>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17A735A-C61F-BC93-9523-79C3F6B76E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9163"/>
            <a:r>
              <a:rPr lang="en-GB" altLang="en-US" b="1">
                <a:latin typeface="Arial" panose="020B0604020202020204" pitchFamily="34" charset="0"/>
              </a:rPr>
              <a:t>Even in the UK, attitudes to LGBT people have only recently changed. When our grandparents, and even some of our parents were young, homosexuality was illegal in parts of the UK. It was decriminalised in England and Wales in 1967, but remained illegal in Scotland until 1980, and in Northern Ireland until 1982. </a:t>
            </a:r>
            <a:r>
              <a:rPr lang="en-GB" altLang="en-US">
                <a:latin typeface="Arial" panose="020B0604020202020204" pitchFamily="34" charset="0"/>
              </a:rPr>
              <a:t>in 2010 the Equality Act was passed which makes it illegal for people to discriminate against homosexuals when providing goods and services – so for example, a hotel cannot refuse a room to a couple just because they are gay.</a:t>
            </a:r>
            <a:endParaRPr lang="en-GB" altLang="en-US" b="1">
              <a:latin typeface="Arial" panose="020B0604020202020204" pitchFamily="34" charset="0"/>
            </a:endParaRPr>
          </a:p>
          <a:p>
            <a:pPr defTabSz="919163"/>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F5576222-D371-805F-F625-AF1F267BC53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F6A49867-668B-4063-ADC9-E0B91E7802B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A1C7A56-219D-DE0D-BBC4-72D33822494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C87C1ACD-BA92-CF6D-1548-672C77C2F5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https://vimeo.com/121388342</a:t>
            </a:r>
          </a:p>
          <a:p>
            <a:r>
              <a:rPr lang="en-GB" altLang="en-US">
                <a:latin typeface="Arial" panose="020B0604020202020204" pitchFamily="34" charset="0"/>
              </a:rPr>
              <a:t>It’s been a long journey but we are finally living in a society where being LGBT doesn’t – or at least </a:t>
            </a:r>
            <a:r>
              <a:rPr lang="en-GB" altLang="en-US" i="1">
                <a:latin typeface="Arial" panose="020B0604020202020204" pitchFamily="34" charset="0"/>
              </a:rPr>
              <a:t>shouldn’t</a:t>
            </a:r>
            <a:r>
              <a:rPr lang="en-GB" altLang="en-US">
                <a:latin typeface="Arial" panose="020B0604020202020204" pitchFamily="34" charset="0"/>
              </a:rPr>
              <a:t> – matter, and this change has been reflected in the media. It wasn’t long ago that many gay celebrities were afraid to come out because they thought it would damage their careers. But celebrities such as Ellen De Generes, Alan Carr, Caitlyn Jenner, Graham Norton and Clare Balding feel confident to present their true selves mainly because they are famous at a time when identifying as LGBT isn’t such a big deal for the audience. These days we have openly gay actors, presenters, politicians and sports personalities; and nobody - well, </a:t>
            </a:r>
            <a:r>
              <a:rPr lang="en-GB" altLang="en-US" i="1">
                <a:latin typeface="Arial" panose="020B0604020202020204" pitchFamily="34" charset="0"/>
              </a:rPr>
              <a:t>almost</a:t>
            </a:r>
            <a:r>
              <a:rPr lang="en-GB" altLang="en-US">
                <a:latin typeface="Arial" panose="020B0604020202020204" pitchFamily="34" charset="0"/>
              </a:rPr>
              <a:t> nobody - thinks anything of it.</a:t>
            </a:r>
            <a:endParaRPr lang="en-GB" altLang="en-US" b="1">
              <a:latin typeface="Arial" panose="020B0604020202020204" pitchFamily="34" charset="0"/>
            </a:endParaRPr>
          </a:p>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47B75396-E076-16DE-8283-16119F8A3A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F92781C4-4A5C-4946-A849-BA89DB43B143}"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B3C6F87-B1A9-B21A-C69D-C87988E72220}"/>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65C4098C-B33A-B959-7FEF-0C9B22BBF3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And that’s how we want it to be here at Hollygirt .. And everywhere. We want to show our support and acknowledge that Lesbian,gay.bisexual and transgender people have always made a hugely valuable contribution to our families, friendships, cultures and communities because they have always been a hugely valuable part of our families, friendships,cultures and communities. </a:t>
            </a:r>
          </a:p>
        </p:txBody>
      </p:sp>
      <p:sp>
        <p:nvSpPr>
          <p:cNvPr id="29700" name="Slide Number Placeholder 3">
            <a:extLst>
              <a:ext uri="{FF2B5EF4-FFF2-40B4-BE49-F238E27FC236}">
                <a16:creationId xmlns:a16="http://schemas.microsoft.com/office/drawing/2014/main" id="{1DDD9693-7929-3873-A9DF-9EC6FD9009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F5E3F3F2-D3DD-43E4-8D2C-3C5DEECB260F}" type="slidenum">
              <a:rPr lang="en-US" altLang="en-US" sz="1200" smtClean="0"/>
              <a:pPr/>
              <a:t>14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1E02FEA-20CB-7E66-3327-B07A3E81C67E}"/>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E51F09F-E499-3BEE-5449-EC3070AC71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5B03350C-9959-A2E5-06A0-C2F219AB529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8DA0D044-98FE-4743-8518-D7DBECBB3A71}" type="slidenum">
              <a:rPr lang="en-US" altLang="en-US" sz="1200" smtClean="0"/>
              <a:pPr/>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AFCF8B7-B099-9B85-F991-73BABF735253}"/>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7E2D948D-722B-73CE-E92A-59B30B3174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a:p>
            <a:r>
              <a:rPr lang="en-GB" altLang="en-US">
                <a:latin typeface="Arial" panose="020B0604020202020204" pitchFamily="34" charset="0"/>
              </a:rPr>
              <a:t> In this school- none of the RED or BLUE words are acceptable.</a:t>
            </a:r>
          </a:p>
        </p:txBody>
      </p:sp>
      <p:sp>
        <p:nvSpPr>
          <p:cNvPr id="8196" name="Slide Number Placeholder 3">
            <a:extLst>
              <a:ext uri="{FF2B5EF4-FFF2-40B4-BE49-F238E27FC236}">
                <a16:creationId xmlns:a16="http://schemas.microsoft.com/office/drawing/2014/main" id="{DD881B0A-9443-DCCB-26B1-C53D5DD7B4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7C359677-3333-4154-A200-35F8332C5C03}" type="slidenum">
              <a:rPr lang="en-GB" altLang="en-US" sz="1200" smtClean="0"/>
              <a:pPr/>
              <a:t>3</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840D6B6-662A-8160-341D-493CE08982BF}"/>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5A5808A-DC67-949E-08F2-B00923CD8B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a:p>
            <a:endParaRPr lang="en-GB" altLang="en-US">
              <a:latin typeface="Arial" panose="020B0604020202020204" pitchFamily="34" charset="0"/>
            </a:endParaRPr>
          </a:p>
          <a:p>
            <a:r>
              <a:rPr lang="en-GB" altLang="en-US">
                <a:latin typeface="Arial" panose="020B0604020202020204" pitchFamily="34" charset="0"/>
              </a:rPr>
              <a:t> In this school- none of the RED or BLUE words are acceptable.</a:t>
            </a:r>
          </a:p>
        </p:txBody>
      </p:sp>
      <p:sp>
        <p:nvSpPr>
          <p:cNvPr id="10244" name="Slide Number Placeholder 3">
            <a:extLst>
              <a:ext uri="{FF2B5EF4-FFF2-40B4-BE49-F238E27FC236}">
                <a16:creationId xmlns:a16="http://schemas.microsoft.com/office/drawing/2014/main" id="{51FFE6D0-86A3-344F-E4A7-0A2F09FDDC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D4BCA396-05B8-438D-8884-0C078D8C4941}" type="slidenum">
              <a:rPr lang="en-GB" altLang="en-US" sz="1200" smtClean="0"/>
              <a:pPr/>
              <a:t>4</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F4D631A-2050-5E45-C4B7-DB0B3049B61B}"/>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1ED4D81E-6FDB-DB63-FBD2-842B1E6C15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13DE3C2B-DE60-FFB3-74D3-2D92D8D7ED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17A5B62A-DBD8-4E38-9B6E-47B3BA942F34}"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4D801C4-DA44-D082-FE0A-DB4E25F30F49}"/>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C08C79E6-1FFB-25D4-157A-3E64BD50F3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One of the most powerful and destructive ways that prejudice and discrimination can take hold of a culture is to allow hateful or demeaning words sneak in to its everyday language. Although words can seem meaningless, they plant seeds of fear and hatred which may lead to violence and division. </a:t>
            </a:r>
          </a:p>
          <a:p>
            <a:r>
              <a:rPr lang="en-GB" altLang="en-US">
                <a:latin typeface="Arial" panose="020B0604020202020204" pitchFamily="34" charset="0"/>
              </a:rPr>
              <a:t> We want to show you a clip which contains words that are divisive and hateful.  It clearly shows the effect that name-calling, hurtful and derogatory language can have on the individual and society.. </a:t>
            </a: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B4F14352-3DF4-BA0A-A81F-AEA69F88E89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C7C2FFF-92F7-41E5-B53E-CB966F998966}" type="slidenum">
              <a:rPr lang="en-GB" altLang="en-US" sz="1200" smtClean="0"/>
              <a:pPr/>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4F98CC0-E2F1-2751-2ED9-A423ACAD53B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5BF5FB4-2DD7-292E-2E16-C70E07B5CF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hlinkClick r:id="rId3"/>
              </a:rPr>
              <a:t>Stonewall #NoBystanders - commercial – YouTube</a:t>
            </a:r>
            <a:endParaRPr lang="en-GB" altLang="en-US">
              <a:latin typeface="Arial" panose="020B0604020202020204" pitchFamily="34" charset="0"/>
            </a:endParaRPr>
          </a:p>
          <a:p>
            <a:endParaRPr lang="en-GB" altLang="en-US">
              <a:latin typeface="Arial" panose="020B0604020202020204" pitchFamily="34" charset="0"/>
            </a:endParaRPr>
          </a:p>
          <a:p>
            <a:r>
              <a:rPr lang="en-GB" altLang="en-US">
                <a:latin typeface="Arial" panose="020B0604020202020204" pitchFamily="34" charset="0"/>
              </a:rPr>
              <a:t> </a:t>
            </a:r>
          </a:p>
          <a:p>
            <a:r>
              <a:rPr lang="en-GB" altLang="en-US">
                <a:latin typeface="Arial" panose="020B0604020202020204" pitchFamily="34" charset="0"/>
              </a:rPr>
              <a:t>You’ll notice that the hateful words and attitudes in this clip begins at school- this is because research suggests that at school we learn behaviours that we will take with us into the wider world./  We wanted to show you that the way we behave, the words we choose to use here at our school will effect the way we feel and act towards others- today and in the future. </a:t>
            </a:r>
          </a:p>
        </p:txBody>
      </p:sp>
      <p:sp>
        <p:nvSpPr>
          <p:cNvPr id="16388" name="Slide Number Placeholder 3">
            <a:extLst>
              <a:ext uri="{FF2B5EF4-FFF2-40B4-BE49-F238E27FC236}">
                <a16:creationId xmlns:a16="http://schemas.microsoft.com/office/drawing/2014/main" id="{48D8830A-1581-B200-4734-39F59D08513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7DCA2252-29FA-4222-B962-4AE4A6F9C911}" type="slidenum">
              <a:rPr lang="en-US" altLang="en-US" sz="1200" smtClean="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5BB758D-DCC2-94D7-C395-F7B440B565B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B5202C7E-37E3-B8F3-B000-C6237D628C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9163"/>
            <a:r>
              <a:rPr lang="en-GB" altLang="en-US">
                <a:latin typeface="Arial" panose="020B0604020202020204" pitchFamily="34" charset="0"/>
              </a:rPr>
              <a:t>Unfortunately, gay people have not always been able to be honest about their sexuality for fear of discrimination or even punishment, so the idea that all gay people look or behave in a certain way is obviously not true.</a:t>
            </a:r>
            <a:endParaRPr lang="en-GB" altLang="en-US" b="1">
              <a:latin typeface="Arial" panose="020B0604020202020204" pitchFamily="34" charset="0"/>
            </a:endParaRPr>
          </a:p>
          <a:p>
            <a:pPr defTabSz="919163"/>
            <a:endParaRPr lang="en-GB"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291C38C8-0116-F746-1DF7-8542BEB6C48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2CFA7B0F-C22E-4840-BF21-250FB708E72D}"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1E28C5C-EFC6-2EDC-E1A1-5C6C89519F2D}"/>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6901D59-4115-4FA8-AEC5-E17C6446FB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Scientists are still trying to figure out what it all means: what makes one person gay and another person straight? No one has a definitive answer, but all the scientific research is making one thing increasingly clear: sexuality is not a choice. People do not choose to be gay or straight or transgender. Sexuality appears to be decided by a number of factors, many of which go right back to how a baby develops in the womb. It’s to do with hormone levels, the growth of neural pathways in the brain and may even be caused by a certain combination of genes in a person’s cells.</a:t>
            </a:r>
            <a:endParaRPr lang="en-GB" altLang="en-US" b="1">
              <a:latin typeface="Arial" panose="020B0604020202020204" pitchFamily="34" charset="0"/>
            </a:endParaRPr>
          </a:p>
          <a:p>
            <a:r>
              <a:rPr lang="en-GB" altLang="en-US">
                <a:latin typeface="Arial" panose="020B0604020202020204" pitchFamily="34" charset="0"/>
              </a:rPr>
              <a:t> But there are people who deny the evidence. They say, “Hang on, if it’s natural to be gay, then how come there are more gay people about than there used to be?”</a:t>
            </a:r>
            <a:endParaRPr lang="en-GB" altLang="en-US" b="1">
              <a:latin typeface="Arial" panose="020B0604020202020204" pitchFamily="34" charset="0"/>
            </a:endParaRPr>
          </a:p>
          <a:p>
            <a:r>
              <a:rPr lang="en-GB" altLang="en-US">
                <a:latin typeface="Arial" panose="020B0604020202020204" pitchFamily="34" charset="0"/>
              </a:rPr>
              <a:t> </a:t>
            </a:r>
            <a:r>
              <a:rPr lang="en-GB" altLang="en-US" b="1">
                <a:latin typeface="Arial" panose="020B0604020202020204" pitchFamily="34" charset="0"/>
              </a:rPr>
              <a:t>Well there aren’t. Scientists reckon that the proportion of homosexual people is between 6 and 10 per cent. So in a class of 30 pupils, 2 people are likely to be gay.</a:t>
            </a:r>
            <a:r>
              <a:rPr lang="en-GB" altLang="en-US">
                <a:latin typeface="Arial" panose="020B0604020202020204" pitchFamily="34" charset="0"/>
              </a:rPr>
              <a:t> As far as the scientists and historians can tell, the proportion of homosexual people in a society has always been the same, but until very recently it has rarely been easy for homosexual people to live their lives freely, so they were much less likely to come out.</a:t>
            </a:r>
            <a:endParaRPr lang="en-GB" altLang="en-US" b="1">
              <a:latin typeface="Arial" panose="020B0604020202020204" pitchFamily="34" charset="0"/>
            </a:endParaRPr>
          </a:p>
          <a:p>
            <a:endParaRPr lang="en-GB" altLang="en-US" b="1">
              <a:latin typeface="Arial" panose="020B0604020202020204" pitchFamily="34" charset="0"/>
            </a:endParaRPr>
          </a:p>
          <a:p>
            <a:endParaRPr lang="en-GB"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C3D0A446-25E5-DE09-827B-B573D1E544D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9163">
              <a:defRPr sz="2000">
                <a:solidFill>
                  <a:schemeClr val="tx1"/>
                </a:solidFill>
                <a:latin typeface="Arial" panose="020B0604020202020204" pitchFamily="34" charset="0"/>
              </a:defRPr>
            </a:lvl1pPr>
            <a:lvl2pPr marL="746125" indent="-287338" defTabSz="919163">
              <a:defRPr sz="2000">
                <a:solidFill>
                  <a:schemeClr val="tx1"/>
                </a:solidFill>
                <a:latin typeface="Arial" panose="020B0604020202020204" pitchFamily="34" charset="0"/>
              </a:defRPr>
            </a:lvl2pPr>
            <a:lvl3pPr marL="1149350" indent="-228600" defTabSz="919163">
              <a:defRPr sz="2000">
                <a:solidFill>
                  <a:schemeClr val="tx1"/>
                </a:solidFill>
                <a:latin typeface="Arial" panose="020B0604020202020204" pitchFamily="34" charset="0"/>
              </a:defRPr>
            </a:lvl3pPr>
            <a:lvl4pPr marL="1608138" indent="-228600" defTabSz="919163">
              <a:defRPr sz="2000">
                <a:solidFill>
                  <a:schemeClr val="tx1"/>
                </a:solidFill>
                <a:latin typeface="Arial" panose="020B0604020202020204" pitchFamily="34" charset="0"/>
              </a:defRPr>
            </a:lvl4pPr>
            <a:lvl5pPr marL="2068513" indent="-228600" defTabSz="919163">
              <a:defRPr sz="2000">
                <a:solidFill>
                  <a:schemeClr val="tx1"/>
                </a:solidFill>
                <a:latin typeface="Arial" panose="020B0604020202020204" pitchFamily="34" charset="0"/>
              </a:defRPr>
            </a:lvl5pPr>
            <a:lvl6pPr marL="2525713" indent="-228600" defTabSz="919163" eaLnBrk="0" fontAlgn="base" hangingPunct="0">
              <a:spcBef>
                <a:spcPct val="0"/>
              </a:spcBef>
              <a:spcAft>
                <a:spcPct val="0"/>
              </a:spcAft>
              <a:defRPr sz="2000">
                <a:solidFill>
                  <a:schemeClr val="tx1"/>
                </a:solidFill>
                <a:latin typeface="Arial" panose="020B0604020202020204" pitchFamily="34" charset="0"/>
              </a:defRPr>
            </a:lvl6pPr>
            <a:lvl7pPr marL="2982913" indent="-228600" defTabSz="919163" eaLnBrk="0" fontAlgn="base" hangingPunct="0">
              <a:spcBef>
                <a:spcPct val="0"/>
              </a:spcBef>
              <a:spcAft>
                <a:spcPct val="0"/>
              </a:spcAft>
              <a:defRPr sz="2000">
                <a:solidFill>
                  <a:schemeClr val="tx1"/>
                </a:solidFill>
                <a:latin typeface="Arial" panose="020B0604020202020204" pitchFamily="34" charset="0"/>
              </a:defRPr>
            </a:lvl7pPr>
            <a:lvl8pPr marL="3440113" indent="-228600" defTabSz="919163" eaLnBrk="0" fontAlgn="base" hangingPunct="0">
              <a:spcBef>
                <a:spcPct val="0"/>
              </a:spcBef>
              <a:spcAft>
                <a:spcPct val="0"/>
              </a:spcAft>
              <a:defRPr sz="2000">
                <a:solidFill>
                  <a:schemeClr val="tx1"/>
                </a:solidFill>
                <a:latin typeface="Arial" panose="020B0604020202020204" pitchFamily="34" charset="0"/>
              </a:defRPr>
            </a:lvl8pPr>
            <a:lvl9pPr marL="3897313" indent="-228600" defTabSz="919163" eaLnBrk="0" fontAlgn="base" hangingPunct="0">
              <a:spcBef>
                <a:spcPct val="0"/>
              </a:spcBef>
              <a:spcAft>
                <a:spcPct val="0"/>
              </a:spcAft>
              <a:defRPr sz="2000">
                <a:solidFill>
                  <a:schemeClr val="tx1"/>
                </a:solidFill>
                <a:latin typeface="Arial" panose="020B0604020202020204" pitchFamily="34" charset="0"/>
              </a:defRPr>
            </a:lvl9pPr>
          </a:lstStyle>
          <a:p>
            <a:fld id="{4AA2A3AF-9DB2-40B8-9D79-22E35315016A}" type="slidenum">
              <a:rPr lang="en-US" altLang="en-US" sz="1200" smtClean="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6388B11-77D2-B1AC-8C90-CEF88F2C6D5F}"/>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D7EBF83A-9C08-1D43-BF5C-6B289F3C7F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9163"/>
            <a:r>
              <a:rPr lang="en-GB" altLang="en-US">
                <a:latin typeface="Arial" panose="020B0604020202020204" pitchFamily="34" charset="0"/>
              </a:rPr>
              <a:t>We are fortunate to live in a country where homosexuals have the same rights as heterosexuals – but this equality only came about after long years of campaigning which only ended last March when gay marriage laws finally came into force. Same-sex couples are now able to get married instead of having a civil partnership, which gives them the same rights and responsibilities as heterosexual couples. However, in other parts of the world, LGBT people still suffer terrible discrimination. Homosexuality is illegal in many countries across Africa, the Middle East and South Asia. Gay people can be fined, imprisoned, beaten in public or even executed. In many countries where homosexuality is allowed, there are no laws to prevent discrimination against LGBT people, so they often suffer terrible prejudice.</a:t>
            </a:r>
            <a:endParaRPr lang="en-GB" altLang="en-US" b="1">
              <a:latin typeface="Arial" panose="020B0604020202020204" pitchFamily="34" charset="0"/>
            </a:endParaRPr>
          </a:p>
          <a:p>
            <a:pPr defTabSz="919163"/>
            <a:endParaRPr lang="en-GB"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5F25C66B-2E3F-EB5A-3503-33E3C18643A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615C4061-0C82-4F5A-ACD7-A5FB31197DDF}" type="slidenum">
              <a:rPr lang="en-US" altLang="en-US" sz="1200" smtClean="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788E13D-A718-2CD1-CEE9-53AABCD365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674D1A-5F85-1054-272B-7A65EED01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82C235-3348-EB51-CE25-7CC6E66ED329}"/>
              </a:ext>
            </a:extLst>
          </p:cNvPr>
          <p:cNvSpPr>
            <a:spLocks noGrp="1" noChangeArrowheads="1"/>
          </p:cNvSpPr>
          <p:nvPr>
            <p:ph type="sldNum" sz="quarter" idx="12"/>
          </p:nvPr>
        </p:nvSpPr>
        <p:spPr>
          <a:ln/>
        </p:spPr>
        <p:txBody>
          <a:bodyPr/>
          <a:lstStyle>
            <a:lvl1pPr>
              <a:defRPr/>
            </a:lvl1pPr>
          </a:lstStyle>
          <a:p>
            <a:pPr>
              <a:defRPr/>
            </a:pPr>
            <a:fld id="{6E1DD094-00B3-4695-8912-B069FDDFD1A3}" type="slidenum">
              <a:rPr lang="en-US" altLang="en-US"/>
              <a:pPr>
                <a:defRPr/>
              </a:pPr>
              <a:t>‹#›</a:t>
            </a:fld>
            <a:endParaRPr lang="en-US" altLang="en-US"/>
          </a:p>
        </p:txBody>
      </p:sp>
    </p:spTree>
    <p:extLst>
      <p:ext uri="{BB962C8B-B14F-4D97-AF65-F5344CB8AC3E}">
        <p14:creationId xmlns:p14="http://schemas.microsoft.com/office/powerpoint/2010/main" val="147975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270EFA0-3842-EFAF-8264-909A4A8578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BE68E8-FDF9-A416-AF88-8A3EFE0AA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C85752-DCE4-2AD0-894A-52CA00163BA3}"/>
              </a:ext>
            </a:extLst>
          </p:cNvPr>
          <p:cNvSpPr>
            <a:spLocks noGrp="1" noChangeArrowheads="1"/>
          </p:cNvSpPr>
          <p:nvPr>
            <p:ph type="sldNum" sz="quarter" idx="12"/>
          </p:nvPr>
        </p:nvSpPr>
        <p:spPr>
          <a:ln/>
        </p:spPr>
        <p:txBody>
          <a:bodyPr/>
          <a:lstStyle>
            <a:lvl1pPr>
              <a:defRPr/>
            </a:lvl1pPr>
          </a:lstStyle>
          <a:p>
            <a:pPr>
              <a:defRPr/>
            </a:pPr>
            <a:fld id="{F4CD2A1A-13A7-4933-9C4C-34B423F34408}" type="slidenum">
              <a:rPr lang="en-US" altLang="en-US"/>
              <a:pPr>
                <a:defRPr/>
              </a:pPr>
              <a:t>‹#›</a:t>
            </a:fld>
            <a:endParaRPr lang="en-US" altLang="en-US"/>
          </a:p>
        </p:txBody>
      </p:sp>
    </p:spTree>
    <p:extLst>
      <p:ext uri="{BB962C8B-B14F-4D97-AF65-F5344CB8AC3E}">
        <p14:creationId xmlns:p14="http://schemas.microsoft.com/office/powerpoint/2010/main" val="13334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3D9B8EE-E7BD-B7A2-57E7-09A49DB1B7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536040-D3B1-6727-299F-156A17387E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64AC92-4229-EC56-97F4-F81219BA78E4}"/>
              </a:ext>
            </a:extLst>
          </p:cNvPr>
          <p:cNvSpPr>
            <a:spLocks noGrp="1" noChangeArrowheads="1"/>
          </p:cNvSpPr>
          <p:nvPr>
            <p:ph type="sldNum" sz="quarter" idx="12"/>
          </p:nvPr>
        </p:nvSpPr>
        <p:spPr>
          <a:ln/>
        </p:spPr>
        <p:txBody>
          <a:bodyPr/>
          <a:lstStyle>
            <a:lvl1pPr>
              <a:defRPr/>
            </a:lvl1pPr>
          </a:lstStyle>
          <a:p>
            <a:pPr>
              <a:defRPr/>
            </a:pPr>
            <a:fld id="{83FFD9AB-4930-4D21-898E-7B8DEC19C9F0}" type="slidenum">
              <a:rPr lang="en-US" altLang="en-US"/>
              <a:pPr>
                <a:defRPr/>
              </a:pPr>
              <a:t>‹#›</a:t>
            </a:fld>
            <a:endParaRPr lang="en-US" altLang="en-US"/>
          </a:p>
        </p:txBody>
      </p:sp>
    </p:spTree>
    <p:extLst>
      <p:ext uri="{BB962C8B-B14F-4D97-AF65-F5344CB8AC3E}">
        <p14:creationId xmlns:p14="http://schemas.microsoft.com/office/powerpoint/2010/main" val="129191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95D7403-A264-DD28-7CB2-17EF9A674D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4C7EF0-1F26-348B-9652-45D85416C2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9F5F3C-D6A4-6A7A-49E8-A7A69F926746}"/>
              </a:ext>
            </a:extLst>
          </p:cNvPr>
          <p:cNvSpPr>
            <a:spLocks noGrp="1" noChangeArrowheads="1"/>
          </p:cNvSpPr>
          <p:nvPr>
            <p:ph type="sldNum" sz="quarter" idx="12"/>
          </p:nvPr>
        </p:nvSpPr>
        <p:spPr>
          <a:ln/>
        </p:spPr>
        <p:txBody>
          <a:bodyPr/>
          <a:lstStyle>
            <a:lvl1pPr>
              <a:defRPr/>
            </a:lvl1pPr>
          </a:lstStyle>
          <a:p>
            <a:pPr>
              <a:defRPr/>
            </a:pPr>
            <a:fld id="{6F4B98FB-5933-42C4-B00E-63409725C042}" type="slidenum">
              <a:rPr lang="en-US" altLang="en-US"/>
              <a:pPr>
                <a:defRPr/>
              </a:pPr>
              <a:t>‹#›</a:t>
            </a:fld>
            <a:endParaRPr lang="en-US" altLang="en-US"/>
          </a:p>
        </p:txBody>
      </p:sp>
    </p:spTree>
    <p:extLst>
      <p:ext uri="{BB962C8B-B14F-4D97-AF65-F5344CB8AC3E}">
        <p14:creationId xmlns:p14="http://schemas.microsoft.com/office/powerpoint/2010/main" val="259535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CF43EA-46FF-B7C1-E5C9-0197B152F6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872C06-832B-127C-5B71-48DF56E278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73914-650E-11AB-4848-69D97A8A75F5}"/>
              </a:ext>
            </a:extLst>
          </p:cNvPr>
          <p:cNvSpPr>
            <a:spLocks noGrp="1" noChangeArrowheads="1"/>
          </p:cNvSpPr>
          <p:nvPr>
            <p:ph type="sldNum" sz="quarter" idx="12"/>
          </p:nvPr>
        </p:nvSpPr>
        <p:spPr>
          <a:ln/>
        </p:spPr>
        <p:txBody>
          <a:bodyPr/>
          <a:lstStyle>
            <a:lvl1pPr>
              <a:defRPr/>
            </a:lvl1pPr>
          </a:lstStyle>
          <a:p>
            <a:pPr>
              <a:defRPr/>
            </a:pPr>
            <a:fld id="{1E6426BE-FA89-4B58-87FC-5A119E0B3582}" type="slidenum">
              <a:rPr lang="en-US" altLang="en-US"/>
              <a:pPr>
                <a:defRPr/>
              </a:pPr>
              <a:t>‹#›</a:t>
            </a:fld>
            <a:endParaRPr lang="en-US" altLang="en-US"/>
          </a:p>
        </p:txBody>
      </p:sp>
    </p:spTree>
    <p:extLst>
      <p:ext uri="{BB962C8B-B14F-4D97-AF65-F5344CB8AC3E}">
        <p14:creationId xmlns:p14="http://schemas.microsoft.com/office/powerpoint/2010/main" val="327302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909C01B-D890-9C20-C2F3-2B0EC6F8F4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44C8C5-9402-0F20-70C3-B5ED1BF009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6A731C-1A6A-3DCF-378F-5C4C1D15D9BE}"/>
              </a:ext>
            </a:extLst>
          </p:cNvPr>
          <p:cNvSpPr>
            <a:spLocks noGrp="1" noChangeArrowheads="1"/>
          </p:cNvSpPr>
          <p:nvPr>
            <p:ph type="sldNum" sz="quarter" idx="12"/>
          </p:nvPr>
        </p:nvSpPr>
        <p:spPr>
          <a:ln/>
        </p:spPr>
        <p:txBody>
          <a:bodyPr/>
          <a:lstStyle>
            <a:lvl1pPr>
              <a:defRPr/>
            </a:lvl1pPr>
          </a:lstStyle>
          <a:p>
            <a:pPr>
              <a:defRPr/>
            </a:pPr>
            <a:fld id="{4A85E4F4-7A81-4611-AA30-6CAFEE29ACA1}" type="slidenum">
              <a:rPr lang="en-US" altLang="en-US"/>
              <a:pPr>
                <a:defRPr/>
              </a:pPr>
              <a:t>‹#›</a:t>
            </a:fld>
            <a:endParaRPr lang="en-US" altLang="en-US"/>
          </a:p>
        </p:txBody>
      </p:sp>
    </p:spTree>
    <p:extLst>
      <p:ext uri="{BB962C8B-B14F-4D97-AF65-F5344CB8AC3E}">
        <p14:creationId xmlns:p14="http://schemas.microsoft.com/office/powerpoint/2010/main" val="63169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2D5844D-BFDD-69A5-52D8-8AA1B4C3C9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99C260-59FE-E48D-ED62-00AAD9809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2BE4E33-38A6-DC8A-C61F-A18BEE401E67}"/>
              </a:ext>
            </a:extLst>
          </p:cNvPr>
          <p:cNvSpPr>
            <a:spLocks noGrp="1" noChangeArrowheads="1"/>
          </p:cNvSpPr>
          <p:nvPr>
            <p:ph type="sldNum" sz="quarter" idx="12"/>
          </p:nvPr>
        </p:nvSpPr>
        <p:spPr>
          <a:ln/>
        </p:spPr>
        <p:txBody>
          <a:bodyPr/>
          <a:lstStyle>
            <a:lvl1pPr>
              <a:defRPr/>
            </a:lvl1pPr>
          </a:lstStyle>
          <a:p>
            <a:pPr>
              <a:defRPr/>
            </a:pPr>
            <a:fld id="{6028C72A-68CC-44B4-8A2A-18E5020D965F}" type="slidenum">
              <a:rPr lang="en-US" altLang="en-US"/>
              <a:pPr>
                <a:defRPr/>
              </a:pPr>
              <a:t>‹#›</a:t>
            </a:fld>
            <a:endParaRPr lang="en-US" altLang="en-US"/>
          </a:p>
        </p:txBody>
      </p:sp>
    </p:spTree>
    <p:extLst>
      <p:ext uri="{BB962C8B-B14F-4D97-AF65-F5344CB8AC3E}">
        <p14:creationId xmlns:p14="http://schemas.microsoft.com/office/powerpoint/2010/main" val="384930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BAEAF8B-ACBF-9C0C-B9CA-2E6BAA8454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181395C-A8EC-10DC-8A38-564A482568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71E2A39-38F6-9442-6E79-28DA160DF99B}"/>
              </a:ext>
            </a:extLst>
          </p:cNvPr>
          <p:cNvSpPr>
            <a:spLocks noGrp="1" noChangeArrowheads="1"/>
          </p:cNvSpPr>
          <p:nvPr>
            <p:ph type="sldNum" sz="quarter" idx="12"/>
          </p:nvPr>
        </p:nvSpPr>
        <p:spPr>
          <a:ln/>
        </p:spPr>
        <p:txBody>
          <a:bodyPr/>
          <a:lstStyle>
            <a:lvl1pPr>
              <a:defRPr/>
            </a:lvl1pPr>
          </a:lstStyle>
          <a:p>
            <a:pPr>
              <a:defRPr/>
            </a:pPr>
            <a:fld id="{E864A9D9-CDBF-4FB3-96C6-D75028E84BF9}" type="slidenum">
              <a:rPr lang="en-US" altLang="en-US"/>
              <a:pPr>
                <a:defRPr/>
              </a:pPr>
              <a:t>‹#›</a:t>
            </a:fld>
            <a:endParaRPr lang="en-US" altLang="en-US"/>
          </a:p>
        </p:txBody>
      </p:sp>
    </p:spTree>
    <p:extLst>
      <p:ext uri="{BB962C8B-B14F-4D97-AF65-F5344CB8AC3E}">
        <p14:creationId xmlns:p14="http://schemas.microsoft.com/office/powerpoint/2010/main" val="340778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F24B75-7341-9EC5-1490-565BBF79D34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7AB5ECA-2EA3-F8B8-91CA-53ACBF294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5EA95C4-4E4D-14D7-A8BA-73F487B10DA5}"/>
              </a:ext>
            </a:extLst>
          </p:cNvPr>
          <p:cNvSpPr>
            <a:spLocks noGrp="1" noChangeArrowheads="1"/>
          </p:cNvSpPr>
          <p:nvPr>
            <p:ph type="sldNum" sz="quarter" idx="12"/>
          </p:nvPr>
        </p:nvSpPr>
        <p:spPr>
          <a:ln/>
        </p:spPr>
        <p:txBody>
          <a:bodyPr/>
          <a:lstStyle>
            <a:lvl1pPr>
              <a:defRPr/>
            </a:lvl1pPr>
          </a:lstStyle>
          <a:p>
            <a:pPr>
              <a:defRPr/>
            </a:pPr>
            <a:fld id="{D230B0A3-61AB-4E43-810C-9EF11CD1E540}" type="slidenum">
              <a:rPr lang="en-US" altLang="en-US"/>
              <a:pPr>
                <a:defRPr/>
              </a:pPr>
              <a:t>‹#›</a:t>
            </a:fld>
            <a:endParaRPr lang="en-US" altLang="en-US"/>
          </a:p>
        </p:txBody>
      </p:sp>
    </p:spTree>
    <p:extLst>
      <p:ext uri="{BB962C8B-B14F-4D97-AF65-F5344CB8AC3E}">
        <p14:creationId xmlns:p14="http://schemas.microsoft.com/office/powerpoint/2010/main" val="250292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D825E5-9303-C861-1E07-FED34D5541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51C53A-27F4-7FC3-DA30-712B8CEF80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034018-E6C1-D37F-0B75-2C269875562F}"/>
              </a:ext>
            </a:extLst>
          </p:cNvPr>
          <p:cNvSpPr>
            <a:spLocks noGrp="1" noChangeArrowheads="1"/>
          </p:cNvSpPr>
          <p:nvPr>
            <p:ph type="sldNum" sz="quarter" idx="12"/>
          </p:nvPr>
        </p:nvSpPr>
        <p:spPr>
          <a:ln/>
        </p:spPr>
        <p:txBody>
          <a:bodyPr/>
          <a:lstStyle>
            <a:lvl1pPr>
              <a:defRPr/>
            </a:lvl1pPr>
          </a:lstStyle>
          <a:p>
            <a:pPr>
              <a:defRPr/>
            </a:pPr>
            <a:fld id="{DC4C482D-C215-4222-9344-C36AEF4AA323}" type="slidenum">
              <a:rPr lang="en-US" altLang="en-US"/>
              <a:pPr>
                <a:defRPr/>
              </a:pPr>
              <a:t>‹#›</a:t>
            </a:fld>
            <a:endParaRPr lang="en-US" altLang="en-US"/>
          </a:p>
        </p:txBody>
      </p:sp>
    </p:spTree>
    <p:extLst>
      <p:ext uri="{BB962C8B-B14F-4D97-AF65-F5344CB8AC3E}">
        <p14:creationId xmlns:p14="http://schemas.microsoft.com/office/powerpoint/2010/main" val="40401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011058-6D4A-51B0-6CB5-7B86A08005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49F4D5-C726-C57C-75DC-D1DF03508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F078E8-0163-344E-32FB-CBC04EDD0732}"/>
              </a:ext>
            </a:extLst>
          </p:cNvPr>
          <p:cNvSpPr>
            <a:spLocks noGrp="1" noChangeArrowheads="1"/>
          </p:cNvSpPr>
          <p:nvPr>
            <p:ph type="sldNum" sz="quarter" idx="12"/>
          </p:nvPr>
        </p:nvSpPr>
        <p:spPr>
          <a:ln/>
        </p:spPr>
        <p:txBody>
          <a:bodyPr/>
          <a:lstStyle>
            <a:lvl1pPr>
              <a:defRPr/>
            </a:lvl1pPr>
          </a:lstStyle>
          <a:p>
            <a:pPr>
              <a:defRPr/>
            </a:pPr>
            <a:fld id="{0EA3297A-CB2E-4800-9763-8B4F3124EFF6}" type="slidenum">
              <a:rPr lang="en-US" altLang="en-US"/>
              <a:pPr>
                <a:defRPr/>
              </a:pPr>
              <a:t>‹#›</a:t>
            </a:fld>
            <a:endParaRPr lang="en-US" altLang="en-US"/>
          </a:p>
        </p:txBody>
      </p:sp>
    </p:spTree>
    <p:extLst>
      <p:ext uri="{BB962C8B-B14F-4D97-AF65-F5344CB8AC3E}">
        <p14:creationId xmlns:p14="http://schemas.microsoft.com/office/powerpoint/2010/main" val="277155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436DE-232F-B88E-23D8-2DF6B3C1B47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58E88C1-AB59-BE91-0980-A51A0011605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a:extLst>
              <a:ext uri="{FF2B5EF4-FFF2-40B4-BE49-F238E27FC236}">
                <a16:creationId xmlns:a16="http://schemas.microsoft.com/office/drawing/2014/main" id="{83BA7D24-4334-F147-0ACD-BD565242CF4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69989" name="Rectangle 5">
            <a:extLst>
              <a:ext uri="{FF2B5EF4-FFF2-40B4-BE49-F238E27FC236}">
                <a16:creationId xmlns:a16="http://schemas.microsoft.com/office/drawing/2014/main" id="{04D1F575-82E1-6FA6-CFC7-BB4C8F78200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69990" name="Rectangle 6">
            <a:extLst>
              <a:ext uri="{FF2B5EF4-FFF2-40B4-BE49-F238E27FC236}">
                <a16:creationId xmlns:a16="http://schemas.microsoft.com/office/drawing/2014/main" id="{0D858D35-107D-4FE0-6BBB-A0D89779FB7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A325E95-213F-437D-9929-819F0A7472BD}" type="slidenum">
              <a:rPr lang="en-US" altLang="en-US"/>
              <a:pPr>
                <a:defRPr/>
              </a:pPr>
              <a:t>‹#›</a:t>
            </a:fld>
            <a:endParaRPr lang="en-US" altLang="en-US"/>
          </a:p>
        </p:txBody>
      </p:sp>
      <p:pic>
        <p:nvPicPr>
          <p:cNvPr id="1031" name="Picture 7" descr="lgbt ys corner">
            <a:extLst>
              <a:ext uri="{FF2B5EF4-FFF2-40B4-BE49-F238E27FC236}">
                <a16:creationId xmlns:a16="http://schemas.microsoft.com/office/drawing/2014/main" id="{C02B15C6-9768-F6D5-79E5-0B76EDDD1D7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85113" y="5853113"/>
            <a:ext cx="12588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web address - blue">
            <a:extLst>
              <a:ext uri="{FF2B5EF4-FFF2-40B4-BE49-F238E27FC236}">
                <a16:creationId xmlns:a16="http://schemas.microsoft.com/office/drawing/2014/main" id="{E83CE7AE-AEB9-0E40-0905-67D8A1E8ED5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021388"/>
            <a:ext cx="25209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customXml" Target="../ink/ink6.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customXml" Target="../ink/ink5.xm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customXml" Target="../ink/ink14.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customXml" Target="../ink/ink13.xml"/><Relationship Id="rId5" Type="http://schemas.openxmlformats.org/officeDocument/2006/relationships/customXml" Target="../ink/ink9.xm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customXml" Target="../ink/ink12.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blog.sfgate.com/olympics/2012/07/25/greek-athlete-expelled-from-olympics-for-racist-tweet/" TargetMode="External"/><Relationship Id="rId3" Type="http://schemas.openxmlformats.org/officeDocument/2006/relationships/hyperlink" Target="http://www.huffingtonpost.co.uk/2013/04/07/youth-police-commissioner-apologises_n_3031928.html" TargetMode="External"/><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hyperlink" Target="http://news.msn.com/us/hate-heat-map-shows-where-racist-homophobic-tweets-come-from" TargetMode="External"/><Relationship Id="rId5" Type="http://schemas.openxmlformats.org/officeDocument/2006/relationships/hyperlink" Target="http://www.guardian.co.uk/football/2011/dec/20/luis-suarez-patrice-evra-racism" TargetMode="External"/><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hyperlink" Target="http://www.thesun.co.uk/sol/homepage/news/4548586/Tom-Daley-Twitter-troll-will-not-face-charges.html" TargetMode="Externa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gLrVvCUkz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6C4B6AF-9410-507B-9FE9-9D29F1BAD958}"/>
              </a:ext>
            </a:extLst>
          </p:cNvPr>
          <p:cNvSpPr>
            <a:spLocks noGrp="1" noChangeArrowheads="1"/>
          </p:cNvSpPr>
          <p:nvPr>
            <p:ph type="ctrTitle"/>
          </p:nvPr>
        </p:nvSpPr>
        <p:spPr/>
        <p:txBody>
          <a:bodyPr/>
          <a:lstStyle/>
          <a:p>
            <a:endParaRPr lang="en-GB" altLang="en-US"/>
          </a:p>
        </p:txBody>
      </p:sp>
      <p:sp>
        <p:nvSpPr>
          <p:cNvPr id="4099" name="Subtitle 2">
            <a:extLst>
              <a:ext uri="{FF2B5EF4-FFF2-40B4-BE49-F238E27FC236}">
                <a16:creationId xmlns:a16="http://schemas.microsoft.com/office/drawing/2014/main" id="{47F8CAA9-C6FD-3442-AA74-5457F12D6079}"/>
              </a:ext>
            </a:extLst>
          </p:cNvPr>
          <p:cNvSpPr>
            <a:spLocks noGrp="1" noChangeArrowheads="1"/>
          </p:cNvSpPr>
          <p:nvPr>
            <p:ph type="subTitle" idx="1"/>
          </p:nvPr>
        </p:nvSpPr>
        <p:spPr/>
        <p:txBody>
          <a:bodyPr/>
          <a:lstStyle/>
          <a:p>
            <a:endParaRPr lang="en-GB" altLang="en-US"/>
          </a:p>
        </p:txBody>
      </p:sp>
      <p:pic>
        <p:nvPicPr>
          <p:cNvPr id="4100" name="Picture 2" descr="LGBT+ Events | Equity, Diversity and Inclusion Team | University of Bristol">
            <a:extLst>
              <a:ext uri="{FF2B5EF4-FFF2-40B4-BE49-F238E27FC236}">
                <a16:creationId xmlns:a16="http://schemas.microsoft.com/office/drawing/2014/main" id="{B3388A49-CE45-152A-A70C-6D3BD05AB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0425"/>
            <a:ext cx="91440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ollygirt School | Nottingham">
            <a:extLst>
              <a:ext uri="{FF2B5EF4-FFF2-40B4-BE49-F238E27FC236}">
                <a16:creationId xmlns:a16="http://schemas.microsoft.com/office/drawing/2014/main" id="{AF50779B-1392-E4C2-430E-F426F437E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53975"/>
            <a:ext cx="2076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descr="A picture containing text, sign&#10;&#10;Description automatically generated">
            <a:extLst>
              <a:ext uri="{FF2B5EF4-FFF2-40B4-BE49-F238E27FC236}">
                <a16:creationId xmlns:a16="http://schemas.microsoft.com/office/drawing/2014/main" id="{57400EF8-94BB-FFA3-6BEA-FDA124B0D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24" r="3" b="3"/>
          <a:stretch>
            <a:fillRect/>
          </a:stretch>
        </p:blipFill>
        <p:spPr bwMode="auto">
          <a:xfrm>
            <a:off x="228600" y="53975"/>
            <a:ext cx="22860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descr="Anti-Bullying Pro (from charity The Diana Award) (@AntiBullyingPro) /  Twitter">
            <a:extLst>
              <a:ext uri="{FF2B5EF4-FFF2-40B4-BE49-F238E27FC236}">
                <a16:creationId xmlns:a16="http://schemas.microsoft.com/office/drawing/2014/main" id="{9A16D089-9E73-9644-83AE-1012FDADF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279" b="-8"/>
          <a:stretch>
            <a:fillRect/>
          </a:stretch>
        </p:blipFill>
        <p:spPr bwMode="auto">
          <a:xfrm>
            <a:off x="3665538" y="30163"/>
            <a:ext cx="2286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09915A32-E6FB-F6A2-7882-3A39C05C8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7056437"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7C6C00F3-B7BC-B723-E67F-A2BB86F36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47650"/>
            <a:ext cx="847725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C87D799-D7AD-EF73-2CE4-DBB39CF3FB8E}"/>
              </a:ext>
            </a:extLst>
          </p:cNvPr>
          <p:cNvSpPr>
            <a:spLocks noGrp="1" noChangeArrowheads="1"/>
          </p:cNvSpPr>
          <p:nvPr>
            <p:ph type="title"/>
          </p:nvPr>
        </p:nvSpPr>
        <p:spPr/>
        <p:txBody>
          <a:bodyPr/>
          <a:lstStyle/>
          <a:p>
            <a:endParaRPr lang="en-GB" altLang="en-US"/>
          </a:p>
        </p:txBody>
      </p:sp>
      <p:pic>
        <p:nvPicPr>
          <p:cNvPr id="24579" name="Picture 2">
            <a:extLst>
              <a:ext uri="{FF2B5EF4-FFF2-40B4-BE49-F238E27FC236}">
                <a16:creationId xmlns:a16="http://schemas.microsoft.com/office/drawing/2014/main" id="{390A8F8D-585F-4271-19B4-B514D3A65E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5588" cy="6884988"/>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8B03D9B-E29A-EE32-8419-95C3C15544DE}"/>
              </a:ext>
            </a:extLst>
          </p:cNvPr>
          <p:cNvSpPr>
            <a:spLocks noGrp="1" noChangeArrowheads="1"/>
          </p:cNvSpPr>
          <p:nvPr>
            <p:ph type="title"/>
          </p:nvPr>
        </p:nvSpPr>
        <p:spPr>
          <a:solidFill>
            <a:srgbClr val="7030A0"/>
          </a:solidFill>
        </p:spPr>
        <p:txBody>
          <a:bodyPr/>
          <a:lstStyle/>
          <a:p>
            <a:r>
              <a:rPr lang="en-GB" altLang="en-US">
                <a:solidFill>
                  <a:schemeClr val="bg1"/>
                </a:solidFill>
              </a:rPr>
              <a:t>Love has no Labels</a:t>
            </a:r>
          </a:p>
        </p:txBody>
      </p:sp>
      <p:pic>
        <p:nvPicPr>
          <p:cNvPr id="26627" name="Picture 1" descr="A picture containing text, sign&#10;&#10;Description automatically generated">
            <a:extLst>
              <a:ext uri="{FF2B5EF4-FFF2-40B4-BE49-F238E27FC236}">
                <a16:creationId xmlns:a16="http://schemas.microsoft.com/office/drawing/2014/main" id="{B6EC9232-1A29-B47E-B31A-EF8AFC82C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24" r="3" b="3"/>
          <a:stretch>
            <a:fillRect/>
          </a:stretch>
        </p:blipFill>
        <p:spPr bwMode="auto">
          <a:xfrm>
            <a:off x="6588125" y="4419600"/>
            <a:ext cx="22860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1">
            <a:extLst>
              <a:ext uri="{FF2B5EF4-FFF2-40B4-BE49-F238E27FC236}">
                <a16:creationId xmlns:a16="http://schemas.microsoft.com/office/drawing/2014/main" id="{FAE31903-0058-484B-4FED-13A392DC3A12}"/>
              </a:ext>
            </a:extLst>
          </p:cNvPr>
          <p:cNvSpPr>
            <a:spLocks noGrp="1" noChangeArrowheads="1"/>
          </p:cNvSpPr>
          <p:nvPr>
            <p:ph idx="1"/>
          </p:nvPr>
        </p:nvSpPr>
        <p:spPr/>
        <p:txBody>
          <a:bodyPr/>
          <a:lstStyle/>
          <a:p>
            <a:endParaRPr lang="en-GB" altLang="en-US"/>
          </a:p>
        </p:txBody>
      </p:sp>
      <p:pic>
        <p:nvPicPr>
          <p:cNvPr id="26629" name="Picture 6" descr="50 years of Pride – My Nottingham News">
            <a:extLst>
              <a:ext uri="{FF2B5EF4-FFF2-40B4-BE49-F238E27FC236}">
                <a16:creationId xmlns:a16="http://schemas.microsoft.com/office/drawing/2014/main" id="{C2AC6F35-AD93-B071-F059-604AC24F2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087938"/>
            <a:ext cx="6532562"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FURTHER DETAILS REVEALED FOR NOTTINGHAMSHIRE PRIDE 2022 | Marketing  Nottingham">
            <a:extLst>
              <a:ext uri="{FF2B5EF4-FFF2-40B4-BE49-F238E27FC236}">
                <a16:creationId xmlns:a16="http://schemas.microsoft.com/office/drawing/2014/main" id="{955713CC-7D51-49BD-7353-F1411E972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1487488"/>
            <a:ext cx="583247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7BFC633-2CFF-424B-1C08-360339A62209}"/>
              </a:ext>
            </a:extLst>
          </p:cNvPr>
          <p:cNvSpPr>
            <a:spLocks noGrp="1" noChangeArrowheads="1"/>
          </p:cNvSpPr>
          <p:nvPr>
            <p:ph type="title"/>
          </p:nvPr>
        </p:nvSpPr>
        <p:spPr>
          <a:xfrm>
            <a:off x="2578100" y="273050"/>
            <a:ext cx="4937125" cy="1143000"/>
          </a:xfrm>
          <a:solidFill>
            <a:srgbClr val="7030A0"/>
          </a:solidFill>
        </p:spPr>
        <p:txBody>
          <a:bodyPr/>
          <a:lstStyle/>
          <a:p>
            <a:r>
              <a:rPr lang="en-GB" altLang="en-US"/>
              <a:t> OUR PLEDGE </a:t>
            </a:r>
          </a:p>
        </p:txBody>
      </p:sp>
      <p:sp>
        <p:nvSpPr>
          <p:cNvPr id="28675" name="Content Placeholder 2">
            <a:extLst>
              <a:ext uri="{FF2B5EF4-FFF2-40B4-BE49-F238E27FC236}">
                <a16:creationId xmlns:a16="http://schemas.microsoft.com/office/drawing/2014/main" id="{367E7D3B-9360-DC6D-ED18-4FDF9C6D1BF4}"/>
              </a:ext>
            </a:extLst>
          </p:cNvPr>
          <p:cNvSpPr>
            <a:spLocks noGrp="1" noChangeArrowheads="1"/>
          </p:cNvSpPr>
          <p:nvPr>
            <p:ph idx="1"/>
          </p:nvPr>
        </p:nvSpPr>
        <p:spPr/>
        <p:txBody>
          <a:bodyPr/>
          <a:lstStyle/>
          <a:p>
            <a:endParaRPr lang="en-GB" altLang="en-US" sz="2400"/>
          </a:p>
        </p:txBody>
      </p:sp>
      <p:sp>
        <p:nvSpPr>
          <p:cNvPr id="28676" name="Rectangle 1">
            <a:extLst>
              <a:ext uri="{FF2B5EF4-FFF2-40B4-BE49-F238E27FC236}">
                <a16:creationId xmlns:a16="http://schemas.microsoft.com/office/drawing/2014/main" id="{FD368A78-0F4A-0007-01EF-0DF45781F043}"/>
              </a:ext>
            </a:extLst>
          </p:cNvPr>
          <p:cNvSpPr>
            <a:spLocks noChangeArrowheads="1"/>
          </p:cNvSpPr>
          <p:nvPr/>
        </p:nvSpPr>
        <p:spPr bwMode="auto">
          <a:xfrm>
            <a:off x="107950" y="1600200"/>
            <a:ext cx="9036050" cy="5141913"/>
          </a:xfrm>
          <a:prstGeom prst="rect">
            <a:avLst/>
          </a:prstGeom>
          <a:solidFill>
            <a:srgbClr val="92D050"/>
          </a:solidFill>
          <a:ln w="9525" algn="ctr">
            <a:solidFill>
              <a:srgbClr val="92D05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t>We agree everyone has the right to feel safe.</a:t>
            </a:r>
          </a:p>
          <a:p>
            <a:pPr>
              <a:spcBef>
                <a:spcPct val="0"/>
              </a:spcBef>
              <a:buFontTx/>
              <a:buNone/>
            </a:pPr>
            <a:endParaRPr lang="en-GB" altLang="en-US" sz="2400"/>
          </a:p>
          <a:p>
            <a:pPr>
              <a:spcBef>
                <a:spcPct val="0"/>
              </a:spcBef>
              <a:buFontTx/>
              <a:buNone/>
            </a:pPr>
            <a:r>
              <a:rPr lang="en-GB" altLang="en-US" sz="2400"/>
              <a:t>We understand that all people, regardless of sexual orientation and gender identity, should be treated with dignity and respect. </a:t>
            </a:r>
          </a:p>
          <a:p>
            <a:pPr>
              <a:spcBef>
                <a:spcPct val="0"/>
              </a:spcBef>
              <a:buFontTx/>
              <a:buNone/>
            </a:pPr>
            <a:endParaRPr lang="en-GB" altLang="en-US" sz="2400"/>
          </a:p>
          <a:p>
            <a:pPr>
              <a:spcBef>
                <a:spcPct val="0"/>
              </a:spcBef>
              <a:buFontTx/>
              <a:buNone/>
            </a:pPr>
            <a:r>
              <a:rPr lang="en-GB" altLang="en-US" sz="2400"/>
              <a:t>We work on eliminating homophobia from our own words and actions</a:t>
            </a:r>
          </a:p>
          <a:p>
            <a:pPr>
              <a:spcBef>
                <a:spcPct val="0"/>
              </a:spcBef>
              <a:buFontTx/>
              <a:buNone/>
            </a:pPr>
            <a:endParaRPr lang="en-GB" altLang="en-US" sz="2400"/>
          </a:p>
          <a:p>
            <a:pPr>
              <a:spcBef>
                <a:spcPct val="0"/>
              </a:spcBef>
              <a:buFontTx/>
              <a:buNone/>
            </a:pPr>
            <a:r>
              <a:rPr lang="en-GB" altLang="en-US" sz="2400"/>
              <a:t>We do not tolerate anti-LGBT language and behaviour. </a:t>
            </a:r>
          </a:p>
          <a:p>
            <a:pPr>
              <a:spcBef>
                <a:spcPct val="0"/>
              </a:spcBef>
              <a:buFontTx/>
              <a:buNone/>
            </a:pPr>
            <a:endParaRPr lang="en-GB" altLang="en-US" sz="2400"/>
          </a:p>
          <a:p>
            <a:pPr>
              <a:spcBef>
                <a:spcPct val="0"/>
              </a:spcBef>
              <a:buFontTx/>
              <a:buNone/>
            </a:pPr>
            <a:r>
              <a:rPr lang="en-GB" altLang="en-US" sz="2400"/>
              <a:t>We support each other and know we can seek appropriate help throughout our school community.</a:t>
            </a:r>
          </a:p>
        </p:txBody>
      </p:sp>
      <p:pic>
        <p:nvPicPr>
          <p:cNvPr id="28677" name="Picture 4" descr="Hollygirt School | Nottingham">
            <a:extLst>
              <a:ext uri="{FF2B5EF4-FFF2-40B4-BE49-F238E27FC236}">
                <a16:creationId xmlns:a16="http://schemas.microsoft.com/office/drawing/2014/main" id="{DA1F8698-AAFC-1A94-86A5-8DB31C0D1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38" y="77788"/>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A picture containing text, sign&#10;&#10;Description automatically generated">
            <a:extLst>
              <a:ext uri="{FF2B5EF4-FFF2-40B4-BE49-F238E27FC236}">
                <a16:creationId xmlns:a16="http://schemas.microsoft.com/office/drawing/2014/main" id="{A5322AB2-BDE6-5520-1119-974861C12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24" r="3" b="3"/>
          <a:stretch>
            <a:fillRect/>
          </a:stretch>
        </p:blipFill>
        <p:spPr bwMode="auto">
          <a:xfrm>
            <a:off x="228600" y="53975"/>
            <a:ext cx="1520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85B9BB-2306-9ED7-1AB5-695BAE30B7D1}"/>
              </a:ext>
            </a:extLst>
          </p:cNvPr>
          <p:cNvSpPr/>
          <p:nvPr/>
        </p:nvSpPr>
        <p:spPr>
          <a:xfrm>
            <a:off x="1907704" y="168790"/>
            <a:ext cx="4711867" cy="923330"/>
          </a:xfrm>
          <a:prstGeom prst="rect">
            <a:avLst/>
          </a:prstGeom>
          <a:solidFill>
            <a:srgbClr val="7030A0"/>
          </a:solid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THANK YOU! </a:t>
            </a:r>
          </a:p>
        </p:txBody>
      </p:sp>
      <p:pic>
        <p:nvPicPr>
          <p:cNvPr id="30723" name="Picture 2" descr="A picture containing text, sign&#10;&#10;Description automatically generated">
            <a:extLst>
              <a:ext uri="{FF2B5EF4-FFF2-40B4-BE49-F238E27FC236}">
                <a16:creationId xmlns:a16="http://schemas.microsoft.com/office/drawing/2014/main" id="{B183018E-8366-ACAF-AD30-BACD6E0D7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24" r="3" b="3"/>
          <a:stretch>
            <a:fillRect/>
          </a:stretch>
        </p:blipFill>
        <p:spPr bwMode="auto">
          <a:xfrm>
            <a:off x="273050" y="1200150"/>
            <a:ext cx="44640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Anti-Bullying Pro (from charity The Diana Award) (@AntiBullyingPro) /  Twitter">
            <a:extLst>
              <a:ext uri="{FF2B5EF4-FFF2-40B4-BE49-F238E27FC236}">
                <a16:creationId xmlns:a16="http://schemas.microsoft.com/office/drawing/2014/main" id="{1A115C51-9EDB-62A5-E945-A8F205ECC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279" b="-8"/>
          <a:stretch>
            <a:fillRect/>
          </a:stretch>
        </p:blipFill>
        <p:spPr bwMode="auto">
          <a:xfrm>
            <a:off x="5508625" y="3151188"/>
            <a:ext cx="36322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ollygirt School | Nottingham">
            <a:extLst>
              <a:ext uri="{FF2B5EF4-FFF2-40B4-BE49-F238E27FC236}">
                <a16:creationId xmlns:a16="http://schemas.microsoft.com/office/drawing/2014/main" id="{4F24E1B1-D556-4CC1-0082-2770D9A2DA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53975"/>
            <a:ext cx="24114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8703955B-FF80-5262-5EBC-A026CA5C24C3}"/>
              </a:ext>
            </a:extLst>
          </p:cNvPr>
          <p:cNvSpPr>
            <a:spLocks noGrp="1" noChangeArrowheads="1"/>
          </p:cNvSpPr>
          <p:nvPr>
            <p:ph type="title"/>
          </p:nvPr>
        </p:nvSpPr>
        <p:spPr>
          <a:solidFill>
            <a:srgbClr val="7030A0"/>
          </a:solidFill>
        </p:spPr>
        <p:txBody>
          <a:bodyPr/>
          <a:lstStyle/>
          <a:p>
            <a:r>
              <a:rPr lang="en-GB" altLang="en-US"/>
              <a:t>LGBT BASICS</a:t>
            </a:r>
          </a:p>
        </p:txBody>
      </p:sp>
      <p:sp>
        <p:nvSpPr>
          <p:cNvPr id="5123" name="Content Placeholder 2">
            <a:extLst>
              <a:ext uri="{FF2B5EF4-FFF2-40B4-BE49-F238E27FC236}">
                <a16:creationId xmlns:a16="http://schemas.microsoft.com/office/drawing/2014/main" id="{FE24397B-7EF8-F36C-9B25-E722F6B39812}"/>
              </a:ext>
            </a:extLst>
          </p:cNvPr>
          <p:cNvSpPr>
            <a:spLocks noGrp="1" noChangeArrowheads="1"/>
          </p:cNvSpPr>
          <p:nvPr>
            <p:ph sz="half" idx="1"/>
          </p:nvPr>
        </p:nvSpPr>
        <p:spPr/>
        <p:txBody>
          <a:bodyPr/>
          <a:lstStyle/>
          <a:p>
            <a:r>
              <a:rPr lang="en-GB" altLang="en-US"/>
              <a:t>LGBT people have existed throughout history, but because they often kept their sexuality secret, we might be unaware of the contribution that they have made to our society.</a:t>
            </a:r>
          </a:p>
        </p:txBody>
      </p:sp>
      <p:sp>
        <p:nvSpPr>
          <p:cNvPr id="5124" name="Content Placeholder 4">
            <a:extLst>
              <a:ext uri="{FF2B5EF4-FFF2-40B4-BE49-F238E27FC236}">
                <a16:creationId xmlns:a16="http://schemas.microsoft.com/office/drawing/2014/main" id="{659C112F-3F77-10B1-669D-E5E08E4233D1}"/>
              </a:ext>
            </a:extLst>
          </p:cNvPr>
          <p:cNvSpPr>
            <a:spLocks noGrp="1" noChangeArrowheads="1"/>
          </p:cNvSpPr>
          <p:nvPr>
            <p:ph sz="half" idx="2"/>
          </p:nvPr>
        </p:nvSpPr>
        <p:spPr/>
        <p:txBody>
          <a:bodyPr/>
          <a:lstStyle/>
          <a:p>
            <a:r>
              <a:rPr lang="en-GB" altLang="en-US"/>
              <a:t>LGBT History Month celebrates the achievements of LGBT people with the aim of promoting equality and diversity for the benefit of everyone.</a:t>
            </a:r>
            <a:endParaRPr lang="en-GB" altLang="en-US" b="1"/>
          </a:p>
          <a:p>
            <a:endParaRPr lang="en-GB" altLang="en-US"/>
          </a:p>
        </p:txBody>
      </p:sp>
      <p:pic>
        <p:nvPicPr>
          <p:cNvPr id="38914" name="Picture 2">
            <a:extLst>
              <a:ext uri="{FF2B5EF4-FFF2-40B4-BE49-F238E27FC236}">
                <a16:creationId xmlns:a16="http://schemas.microsoft.com/office/drawing/2014/main" id="{60F1EA09-B94C-6444-13B6-9AE2019ED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5084763"/>
            <a:ext cx="2786062" cy="177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anim calcmode="lin" valueType="num">
                                      <p:cBhvr>
                                        <p:cTn id="8" dur="2000" fill="hold"/>
                                        <p:tgtEl>
                                          <p:spTgt spid="38914"/>
                                        </p:tgtEl>
                                        <p:attrNameLst>
                                          <p:attrName>ppt_w</p:attrName>
                                        </p:attrNameLst>
                                      </p:cBhvr>
                                      <p:tavLst>
                                        <p:tav tm="0" fmla="#ppt_w*sin(2.5*pi*$)">
                                          <p:val>
                                            <p:fltVal val="0"/>
                                          </p:val>
                                        </p:tav>
                                        <p:tav tm="100000">
                                          <p:val>
                                            <p:fltVal val="1"/>
                                          </p:val>
                                        </p:tav>
                                      </p:tavLst>
                                    </p:anim>
                                    <p:anim calcmode="lin" valueType="num">
                                      <p:cBhvr>
                                        <p:cTn id="9" dur="2000" fill="hold"/>
                                        <p:tgtEl>
                                          <p:spTgt spid="389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24C577D-B9B6-6B3A-3A5F-A262C62D95B4}"/>
              </a:ext>
            </a:extLst>
          </p:cNvPr>
          <p:cNvSpPr>
            <a:spLocks noGrp="1" noChangeArrowheads="1"/>
          </p:cNvSpPr>
          <p:nvPr>
            <p:ph type="title"/>
          </p:nvPr>
        </p:nvSpPr>
        <p:spPr>
          <a:solidFill>
            <a:srgbClr val="7030A0"/>
          </a:solidFill>
        </p:spPr>
        <p:txBody>
          <a:bodyPr/>
          <a:lstStyle/>
          <a:p>
            <a:r>
              <a:rPr lang="en-GB" altLang="en-US">
                <a:solidFill>
                  <a:schemeClr val="bg1"/>
                </a:solidFill>
              </a:rPr>
              <a:t>CHALLENGE </a:t>
            </a:r>
          </a:p>
        </p:txBody>
      </p:sp>
      <p:sp>
        <p:nvSpPr>
          <p:cNvPr id="7171" name="Content Placeholder 2">
            <a:extLst>
              <a:ext uri="{FF2B5EF4-FFF2-40B4-BE49-F238E27FC236}">
                <a16:creationId xmlns:a16="http://schemas.microsoft.com/office/drawing/2014/main" id="{0533B090-D77F-AF53-48C8-8AE051B7824C}"/>
              </a:ext>
            </a:extLst>
          </p:cNvPr>
          <p:cNvSpPr>
            <a:spLocks noGrp="1"/>
          </p:cNvSpPr>
          <p:nvPr>
            <p:ph sz="half" idx="1"/>
          </p:nvPr>
        </p:nvSpPr>
        <p:spPr>
          <a:xfrm>
            <a:off x="457200" y="1600200"/>
            <a:ext cx="4038600" cy="4924425"/>
          </a:xfrm>
          <a:solidFill>
            <a:schemeClr val="bg1"/>
          </a:solidFill>
          <a:ln w="76200">
            <a:solidFill>
              <a:schemeClr val="tx1"/>
            </a:solidFill>
            <a:miter lim="800000"/>
            <a:headEnd/>
            <a:tailEnd/>
          </a:ln>
        </p:spPr>
        <p:txBody>
          <a:bodyPr/>
          <a:lstStyle/>
          <a:p>
            <a:pPr>
              <a:lnSpc>
                <a:spcPct val="80000"/>
              </a:lnSpc>
              <a:buFontTx/>
              <a:buAutoNum type="arabicPeriod"/>
            </a:pPr>
            <a:r>
              <a:rPr lang="en-GB" altLang="en-US" sz="1800"/>
              <a:t>That guy is bent.</a:t>
            </a:r>
          </a:p>
          <a:p>
            <a:pPr>
              <a:lnSpc>
                <a:spcPct val="80000"/>
              </a:lnSpc>
              <a:buFontTx/>
              <a:buAutoNum type="arabicPeriod"/>
            </a:pPr>
            <a:endParaRPr lang="en-GB" altLang="en-US" sz="1800"/>
          </a:p>
          <a:p>
            <a:pPr>
              <a:lnSpc>
                <a:spcPct val="80000"/>
              </a:lnSpc>
              <a:buFontTx/>
              <a:buAutoNum type="arabicPeriod"/>
            </a:pPr>
            <a:r>
              <a:rPr lang="en-GB" altLang="en-US" sz="1800"/>
              <a:t>You act like a fag, you’re such a homo.</a:t>
            </a:r>
          </a:p>
          <a:p>
            <a:pPr>
              <a:lnSpc>
                <a:spcPct val="80000"/>
              </a:lnSpc>
              <a:buFontTx/>
              <a:buAutoNum type="arabicPeriod"/>
            </a:pPr>
            <a:endParaRPr lang="en-GB" altLang="en-US" sz="1800"/>
          </a:p>
          <a:p>
            <a:pPr>
              <a:lnSpc>
                <a:spcPct val="80000"/>
              </a:lnSpc>
              <a:buFontTx/>
              <a:buAutoNum type="arabicPeriod"/>
            </a:pPr>
            <a:r>
              <a:rPr lang="en-GB" altLang="en-US" sz="1800"/>
              <a:t>School is gay.</a:t>
            </a:r>
          </a:p>
          <a:p>
            <a:pPr>
              <a:lnSpc>
                <a:spcPct val="80000"/>
              </a:lnSpc>
              <a:buFontTx/>
              <a:buAutoNum type="arabicPeriod"/>
            </a:pPr>
            <a:endParaRPr lang="en-GB" altLang="en-US" sz="1800"/>
          </a:p>
          <a:p>
            <a:pPr>
              <a:lnSpc>
                <a:spcPct val="80000"/>
              </a:lnSpc>
              <a:buFontTx/>
              <a:buAutoNum type="arabicPeriod"/>
            </a:pPr>
            <a:r>
              <a:rPr lang="en-GB" altLang="en-US" sz="1800"/>
              <a:t>She is retarded, a total mentalist.</a:t>
            </a:r>
          </a:p>
          <a:p>
            <a:pPr>
              <a:lnSpc>
                <a:spcPct val="80000"/>
              </a:lnSpc>
              <a:buFontTx/>
              <a:buAutoNum type="arabicPeriod"/>
            </a:pPr>
            <a:endParaRPr lang="en-GB" altLang="en-US" sz="1800"/>
          </a:p>
          <a:p>
            <a:pPr>
              <a:lnSpc>
                <a:spcPct val="80000"/>
              </a:lnSpc>
              <a:buFontTx/>
              <a:buAutoNum type="arabicPeriod"/>
            </a:pPr>
            <a:r>
              <a:rPr lang="en-GB" altLang="en-US" sz="1800"/>
              <a:t>My sister is a lesbian.</a:t>
            </a:r>
          </a:p>
          <a:p>
            <a:pPr>
              <a:lnSpc>
                <a:spcPct val="80000"/>
              </a:lnSpc>
              <a:buFontTx/>
              <a:buAutoNum type="arabicPeriod"/>
            </a:pPr>
            <a:endParaRPr lang="en-GB" altLang="en-US" sz="1800"/>
          </a:p>
          <a:p>
            <a:pPr>
              <a:lnSpc>
                <a:spcPct val="80000"/>
              </a:lnSpc>
              <a:buFontTx/>
              <a:buAutoNum type="arabicPeriod"/>
            </a:pPr>
            <a:r>
              <a:rPr lang="en-GB" altLang="en-US" sz="1800"/>
              <a:t>My nan has mental health issues.</a:t>
            </a:r>
          </a:p>
          <a:p>
            <a:pPr>
              <a:lnSpc>
                <a:spcPct val="80000"/>
              </a:lnSpc>
              <a:buFontTx/>
              <a:buAutoNum type="arabicPeriod"/>
            </a:pPr>
            <a:endParaRPr lang="en-GB" altLang="en-US" sz="1800"/>
          </a:p>
          <a:p>
            <a:pPr>
              <a:lnSpc>
                <a:spcPct val="80000"/>
              </a:lnSpc>
              <a:buFontTx/>
              <a:buAutoNum type="arabicPeriod"/>
            </a:pPr>
            <a:r>
              <a:rPr lang="en-GB" altLang="en-US" sz="1800"/>
              <a:t>My godfather is gay. </a:t>
            </a:r>
          </a:p>
          <a:p>
            <a:pPr>
              <a:lnSpc>
                <a:spcPct val="80000"/>
              </a:lnSpc>
              <a:buFontTx/>
              <a:buAutoNum type="arabicPeriod"/>
            </a:pPr>
            <a:endParaRPr lang="en-GB" altLang="en-US" sz="1800"/>
          </a:p>
          <a:p>
            <a:pPr>
              <a:lnSpc>
                <a:spcPct val="80000"/>
              </a:lnSpc>
              <a:buFontTx/>
              <a:buAutoNum type="arabicPeriod"/>
            </a:pPr>
            <a:endParaRPr lang="en-GB" altLang="en-US" sz="1800"/>
          </a:p>
          <a:p>
            <a:pPr>
              <a:lnSpc>
                <a:spcPct val="80000"/>
              </a:lnSpc>
            </a:pPr>
            <a:endParaRPr lang="en-GB" altLang="en-US" sz="1800"/>
          </a:p>
          <a:p>
            <a:pPr>
              <a:lnSpc>
                <a:spcPct val="80000"/>
              </a:lnSpc>
            </a:pPr>
            <a:endParaRPr lang="en-GB" altLang="en-US" sz="1800"/>
          </a:p>
        </p:txBody>
      </p:sp>
      <p:sp>
        <p:nvSpPr>
          <p:cNvPr id="7172" name="Content Placeholder 3">
            <a:extLst>
              <a:ext uri="{FF2B5EF4-FFF2-40B4-BE49-F238E27FC236}">
                <a16:creationId xmlns:a16="http://schemas.microsoft.com/office/drawing/2014/main" id="{B5DD941B-CEDC-E9EC-AF6D-06F0F8192BB3}"/>
              </a:ext>
            </a:extLst>
          </p:cNvPr>
          <p:cNvSpPr>
            <a:spLocks noGrp="1" noChangeArrowheads="1"/>
          </p:cNvSpPr>
          <p:nvPr>
            <p:ph sz="half" idx="2"/>
          </p:nvPr>
        </p:nvSpPr>
        <p:spPr>
          <a:xfrm>
            <a:off x="4648200" y="1600200"/>
            <a:ext cx="4244975" cy="4983163"/>
          </a:xfrm>
        </p:spPr>
        <p:txBody>
          <a:bodyPr/>
          <a:lstStyle/>
          <a:p>
            <a:pPr marL="514350" indent="-514350">
              <a:lnSpc>
                <a:spcPct val="80000"/>
              </a:lnSpc>
              <a:buFontTx/>
              <a:buAutoNum type="arabicPeriod"/>
            </a:pPr>
            <a:endParaRPr lang="en-GB" altLang="en-US" sz="1800" b="1" i="1"/>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5F7DD9E6-94FB-096D-BB97-EECE7E8004C4}"/>
                  </a:ext>
                </a:extLst>
              </p14:cNvPr>
              <p14:cNvContentPartPr/>
              <p14:nvPr/>
            </p14:nvContentPartPr>
            <p14:xfrm>
              <a:off x="1759320" y="5786280"/>
              <a:ext cx="360" cy="360"/>
            </p14:xfrm>
          </p:contentPart>
        </mc:Choice>
        <mc:Fallback>
          <p:pic>
            <p:nvPicPr>
              <p:cNvPr id="7" name="Ink 6">
                <a:extLst>
                  <a:ext uri="{FF2B5EF4-FFF2-40B4-BE49-F238E27FC236}">
                    <a16:creationId xmlns:a16="http://schemas.microsoft.com/office/drawing/2014/main" id="{5F7DD9E6-94FB-096D-BB97-EECE7E8004C4}"/>
                  </a:ext>
                </a:extLst>
              </p:cNvPr>
              <p:cNvPicPr/>
              <p:nvPr/>
            </p:nvPicPr>
            <p:blipFill>
              <a:blip r:embed="rId4"/>
              <a:stretch>
                <a:fillRect/>
              </a:stretch>
            </p:blipFill>
            <p:spPr>
              <a:xfrm>
                <a:off x="1743480" y="572292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31EA4357-C882-08A4-16CD-FD43E24DFF45}"/>
                  </a:ext>
                </a:extLst>
              </p14:cNvPr>
              <p14:cNvContentPartPr/>
              <p14:nvPr/>
            </p14:nvContentPartPr>
            <p14:xfrm>
              <a:off x="1759320" y="5786280"/>
              <a:ext cx="360" cy="9360"/>
            </p14:xfrm>
          </p:contentPart>
        </mc:Choice>
        <mc:Fallback>
          <p:pic>
            <p:nvPicPr>
              <p:cNvPr id="8" name="Ink 7">
                <a:extLst>
                  <a:ext uri="{FF2B5EF4-FFF2-40B4-BE49-F238E27FC236}">
                    <a16:creationId xmlns:a16="http://schemas.microsoft.com/office/drawing/2014/main" id="{31EA4357-C882-08A4-16CD-FD43E24DFF45}"/>
                  </a:ext>
                </a:extLst>
              </p:cNvPr>
              <p:cNvPicPr/>
              <p:nvPr/>
            </p:nvPicPr>
            <p:blipFill>
              <a:blip r:embed="rId6"/>
              <a:stretch>
                <a:fillRect/>
              </a:stretch>
            </p:blipFill>
            <p:spPr>
              <a:xfrm>
                <a:off x="1743480" y="5722920"/>
                <a:ext cx="31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B50E28F3-9942-52BF-9F5B-7B7A75A52845}"/>
                  </a:ext>
                </a:extLst>
              </p14:cNvPr>
              <p14:cNvContentPartPr/>
              <p14:nvPr/>
            </p14:nvContentPartPr>
            <p14:xfrm>
              <a:off x="1759320" y="5795280"/>
              <a:ext cx="360" cy="360"/>
            </p14:xfrm>
          </p:contentPart>
        </mc:Choice>
        <mc:Fallback>
          <p:pic>
            <p:nvPicPr>
              <p:cNvPr id="9" name="Ink 8">
                <a:extLst>
                  <a:ext uri="{FF2B5EF4-FFF2-40B4-BE49-F238E27FC236}">
                    <a16:creationId xmlns:a16="http://schemas.microsoft.com/office/drawing/2014/main" id="{B50E28F3-9942-52BF-9F5B-7B7A75A52845}"/>
                  </a:ext>
                </a:extLst>
              </p:cNvPr>
              <p:cNvPicPr/>
              <p:nvPr/>
            </p:nvPicPr>
            <p:blipFill>
              <a:blip r:embed="rId4"/>
              <a:stretch>
                <a:fillRect/>
              </a:stretch>
            </p:blipFill>
            <p:spPr>
              <a:xfrm>
                <a:off x="1743480" y="573192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9CD9FD0F-93D1-CA2C-CEA4-780AF6F17B26}"/>
                  </a:ext>
                </a:extLst>
              </p14:cNvPr>
              <p14:cNvContentPartPr/>
              <p14:nvPr/>
            </p14:nvContentPartPr>
            <p14:xfrm>
              <a:off x="1759320" y="5786280"/>
              <a:ext cx="360" cy="360"/>
            </p14:xfrm>
          </p:contentPart>
        </mc:Choice>
        <mc:Fallback>
          <p:pic>
            <p:nvPicPr>
              <p:cNvPr id="10" name="Ink 9">
                <a:extLst>
                  <a:ext uri="{FF2B5EF4-FFF2-40B4-BE49-F238E27FC236}">
                    <a16:creationId xmlns:a16="http://schemas.microsoft.com/office/drawing/2014/main" id="{9CD9FD0F-93D1-CA2C-CEA4-780AF6F17B26}"/>
                  </a:ext>
                </a:extLst>
              </p:cNvPr>
              <p:cNvPicPr/>
              <p:nvPr/>
            </p:nvPicPr>
            <p:blipFill>
              <a:blip r:embed="rId4"/>
              <a:stretch>
                <a:fillRect/>
              </a:stretch>
            </p:blipFill>
            <p:spPr>
              <a:xfrm>
                <a:off x="1743480" y="572292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F442E7F6-FE3C-9CEC-251E-2AF2D73493BB}"/>
                  </a:ext>
                </a:extLst>
              </p14:cNvPr>
              <p14:cNvContentPartPr/>
              <p14:nvPr/>
            </p14:nvContentPartPr>
            <p14:xfrm>
              <a:off x="1143000" y="3527280"/>
              <a:ext cx="866520" cy="27000"/>
            </p14:xfrm>
          </p:contentPart>
        </mc:Choice>
        <mc:Fallback>
          <p:pic>
            <p:nvPicPr>
              <p:cNvPr id="19" name="Ink 18">
                <a:extLst>
                  <a:ext uri="{FF2B5EF4-FFF2-40B4-BE49-F238E27FC236}">
                    <a16:creationId xmlns:a16="http://schemas.microsoft.com/office/drawing/2014/main" id="{F442E7F6-FE3C-9CEC-251E-2AF2D73493BB}"/>
                  </a:ext>
                </a:extLst>
              </p:cNvPr>
              <p:cNvPicPr/>
              <p:nvPr/>
            </p:nvPicPr>
            <p:blipFill>
              <a:blip r:embed="rId10"/>
              <a:stretch>
                <a:fillRect/>
              </a:stretch>
            </p:blipFill>
            <p:spPr>
              <a:xfrm>
                <a:off x="1127160" y="3463920"/>
                <a:ext cx="897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 name="Ink 29">
                <a:extLst>
                  <a:ext uri="{FF2B5EF4-FFF2-40B4-BE49-F238E27FC236}">
                    <a16:creationId xmlns:a16="http://schemas.microsoft.com/office/drawing/2014/main" id="{57282A1F-9E82-649E-E7D3-4618B8A5123F}"/>
                  </a:ext>
                </a:extLst>
              </p14:cNvPr>
              <p14:cNvContentPartPr/>
              <p14:nvPr/>
            </p14:nvContentPartPr>
            <p14:xfrm>
              <a:off x="1107360" y="5330880"/>
              <a:ext cx="18000" cy="360"/>
            </p14:xfrm>
          </p:contentPart>
        </mc:Choice>
        <mc:Fallback>
          <p:pic>
            <p:nvPicPr>
              <p:cNvPr id="30" name="Ink 29">
                <a:extLst>
                  <a:ext uri="{FF2B5EF4-FFF2-40B4-BE49-F238E27FC236}">
                    <a16:creationId xmlns:a16="http://schemas.microsoft.com/office/drawing/2014/main" id="{57282A1F-9E82-649E-E7D3-4618B8A5123F}"/>
                  </a:ext>
                </a:extLst>
              </p:cNvPr>
              <p:cNvPicPr/>
              <p:nvPr/>
            </p:nvPicPr>
            <p:blipFill>
              <a:blip r:embed="rId12"/>
              <a:stretch>
                <a:fillRect/>
              </a:stretch>
            </p:blipFill>
            <p:spPr>
              <a:xfrm>
                <a:off x="1091520" y="5267520"/>
                <a:ext cx="49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Ink 30">
                <a:extLst>
                  <a:ext uri="{FF2B5EF4-FFF2-40B4-BE49-F238E27FC236}">
                    <a16:creationId xmlns:a16="http://schemas.microsoft.com/office/drawing/2014/main" id="{40380951-52FF-6903-C3C5-4F97FD0FC583}"/>
                  </a:ext>
                </a:extLst>
              </p14:cNvPr>
              <p14:cNvContentPartPr/>
              <p14:nvPr/>
            </p14:nvContentPartPr>
            <p14:xfrm>
              <a:off x="1125000" y="5330880"/>
              <a:ext cx="360" cy="360"/>
            </p14:xfrm>
          </p:contentPart>
        </mc:Choice>
        <mc:Fallback>
          <p:pic>
            <p:nvPicPr>
              <p:cNvPr id="31" name="Ink 30">
                <a:extLst>
                  <a:ext uri="{FF2B5EF4-FFF2-40B4-BE49-F238E27FC236}">
                    <a16:creationId xmlns:a16="http://schemas.microsoft.com/office/drawing/2014/main" id="{40380951-52FF-6903-C3C5-4F97FD0FC583}"/>
                  </a:ext>
                </a:extLst>
              </p:cNvPr>
              <p:cNvPicPr/>
              <p:nvPr/>
            </p:nvPicPr>
            <p:blipFill>
              <a:blip r:embed="rId14"/>
              <a:stretch>
                <a:fillRect/>
              </a:stretch>
            </p:blipFill>
            <p:spPr>
              <a:xfrm>
                <a:off x="1109160" y="5267520"/>
                <a:ext cx="31680" cy="127080"/>
              </a:xfrm>
              <a:prstGeom prst="rect">
                <a:avLst/>
              </a:prstGeom>
            </p:spPr>
          </p:pic>
        </mc:Fallback>
      </mc:AlternateContent>
      <p:sp>
        <p:nvSpPr>
          <p:cNvPr id="2" name="Rectangle 1">
            <a:extLst>
              <a:ext uri="{FF2B5EF4-FFF2-40B4-BE49-F238E27FC236}">
                <a16:creationId xmlns:a16="http://schemas.microsoft.com/office/drawing/2014/main" id="{389FBF04-B1D0-2E61-8FCE-CC747FA78DC6}"/>
              </a:ext>
            </a:extLst>
          </p:cNvPr>
          <p:cNvSpPr/>
          <p:nvPr/>
        </p:nvSpPr>
        <p:spPr bwMode="auto">
          <a:xfrm>
            <a:off x="4648200" y="1541463"/>
            <a:ext cx="4244975" cy="49831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514350" indent="-514350">
              <a:lnSpc>
                <a:spcPct val="80000"/>
              </a:lnSpc>
              <a:buFontTx/>
              <a:buAutoNum type="arabicPeriod"/>
              <a:defRPr/>
            </a:pPr>
            <a:r>
              <a:rPr lang="en-GB" altLang="en-US" dirty="0">
                <a:solidFill>
                  <a:srgbClr val="FF0000"/>
                </a:solidFill>
              </a:rPr>
              <a:t>Derogatory/offensive inappropriate</a:t>
            </a:r>
          </a:p>
          <a:p>
            <a:pPr marL="514350" indent="-514350">
              <a:lnSpc>
                <a:spcPct val="80000"/>
              </a:lnSpc>
              <a:buFontTx/>
              <a:buAutoNum type="arabicPeriod"/>
              <a:defRPr/>
            </a:pPr>
            <a:endParaRPr lang="en-GB" altLang="en-US" dirty="0"/>
          </a:p>
          <a:p>
            <a:pPr marL="514350" indent="-514350">
              <a:lnSpc>
                <a:spcPct val="80000"/>
              </a:lnSpc>
              <a:buFontTx/>
              <a:buAutoNum type="arabicPeriod"/>
              <a:defRPr/>
            </a:pPr>
            <a:r>
              <a:rPr lang="en-GB" altLang="en-US" dirty="0">
                <a:solidFill>
                  <a:srgbClr val="0070C0"/>
                </a:solidFill>
              </a:rPr>
              <a:t>Inappropriate/Misuse of word: Makes no real sense</a:t>
            </a:r>
          </a:p>
          <a:p>
            <a:pPr marL="514350" indent="-514350">
              <a:lnSpc>
                <a:spcPct val="80000"/>
              </a:lnSpc>
              <a:buFontTx/>
              <a:buAutoNum type="arabicPeriod"/>
              <a:defRPr/>
            </a:pPr>
            <a:endParaRPr lang="en-GB" altLang="en-US" dirty="0"/>
          </a:p>
          <a:p>
            <a:pPr marL="514350" indent="-514350">
              <a:lnSpc>
                <a:spcPct val="80000"/>
              </a:lnSpc>
              <a:buFontTx/>
              <a:buAutoNum type="arabicPeriod"/>
              <a:defRPr/>
            </a:pPr>
            <a:r>
              <a:rPr lang="en-GB" altLang="en-US" dirty="0">
                <a:solidFill>
                  <a:srgbClr val="00B050"/>
                </a:solidFill>
              </a:rPr>
              <a:t>Acceptable, factual description</a:t>
            </a:r>
          </a:p>
          <a:p>
            <a:pPr>
              <a:lnSpc>
                <a:spcPct val="80000"/>
              </a:lnSpc>
              <a:defRPr/>
            </a:pPr>
            <a:endParaRPr lang="en-GB" altLang="en-US" dirty="0">
              <a:solidFill>
                <a:srgbClr val="00B050"/>
              </a:solidFill>
            </a:endParaRPr>
          </a:p>
          <a:p>
            <a:pPr>
              <a:lnSpc>
                <a:spcPct val="80000"/>
              </a:lnSpc>
              <a:defRPr/>
            </a:pPr>
            <a:endParaRPr lang="en-GB" altLang="en-US" dirty="0"/>
          </a:p>
          <a:p>
            <a:pPr marL="514350" indent="-514350">
              <a:lnSpc>
                <a:spcPct val="80000"/>
              </a:lnSpc>
              <a:defRPr/>
            </a:pPr>
            <a:endParaRPr lang="en-GB" altLang="en-US" b="1" i="1" dirty="0"/>
          </a:p>
          <a:p>
            <a:pPr marL="514350" indent="-514350">
              <a:lnSpc>
                <a:spcPct val="80000"/>
              </a:lnSpc>
              <a:defRPr/>
            </a:pPr>
            <a:r>
              <a:rPr lang="en-GB" altLang="en-US" b="1" i="1" dirty="0"/>
              <a:t> EXTRA: What about the words… </a:t>
            </a:r>
          </a:p>
          <a:p>
            <a:pPr marL="514350" indent="-514350">
              <a:lnSpc>
                <a:spcPct val="80000"/>
              </a:lnSpc>
              <a:defRPr/>
            </a:pPr>
            <a:endParaRPr lang="en-GB" altLang="en-US" b="1" i="1" dirty="0"/>
          </a:p>
          <a:p>
            <a:pPr marL="514350" indent="-514350">
              <a:lnSpc>
                <a:spcPct val="80000"/>
              </a:lnSpc>
              <a:defRPr/>
            </a:pPr>
            <a:endParaRPr lang="en-GB" altLang="en-US" b="1" i="1" dirty="0"/>
          </a:p>
          <a:p>
            <a:pPr marL="514350" indent="-514350">
              <a:lnSpc>
                <a:spcPct val="80000"/>
              </a:lnSpc>
              <a:defRPr/>
            </a:pPr>
            <a:r>
              <a:rPr lang="en-GB" altLang="en-US" b="1" i="1" dirty="0"/>
              <a:t>Bent? Queer?  Homo?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E36BB5-9100-D109-458D-5F6D7D1C10AE}"/>
              </a:ext>
            </a:extLst>
          </p:cNvPr>
          <p:cNvSpPr>
            <a:spLocks noGrp="1" noChangeArrowheads="1"/>
          </p:cNvSpPr>
          <p:nvPr>
            <p:ph type="title"/>
          </p:nvPr>
        </p:nvSpPr>
        <p:spPr>
          <a:solidFill>
            <a:srgbClr val="7030A0"/>
          </a:solidFill>
        </p:spPr>
        <p:txBody>
          <a:bodyPr/>
          <a:lstStyle/>
          <a:p>
            <a:r>
              <a:rPr lang="en-GB" altLang="en-US">
                <a:solidFill>
                  <a:schemeClr val="bg1"/>
                </a:solidFill>
              </a:rPr>
              <a:t>ANSWERS </a:t>
            </a:r>
          </a:p>
        </p:txBody>
      </p:sp>
      <p:sp>
        <p:nvSpPr>
          <p:cNvPr id="9219" name="Content Placeholder 2">
            <a:extLst>
              <a:ext uri="{FF2B5EF4-FFF2-40B4-BE49-F238E27FC236}">
                <a16:creationId xmlns:a16="http://schemas.microsoft.com/office/drawing/2014/main" id="{49B5B432-121E-79A4-5BE9-31CBD0550958}"/>
              </a:ext>
            </a:extLst>
          </p:cNvPr>
          <p:cNvSpPr>
            <a:spLocks noGrp="1"/>
          </p:cNvSpPr>
          <p:nvPr>
            <p:ph sz="half" idx="1"/>
          </p:nvPr>
        </p:nvSpPr>
        <p:spPr>
          <a:xfrm>
            <a:off x="457200" y="1527175"/>
            <a:ext cx="4038600" cy="4997450"/>
          </a:xfrm>
          <a:solidFill>
            <a:schemeClr val="bg1"/>
          </a:solidFill>
          <a:ln w="76200">
            <a:solidFill>
              <a:schemeClr val="tx1"/>
            </a:solidFill>
            <a:miter lim="800000"/>
            <a:headEnd/>
            <a:tailEnd/>
          </a:ln>
        </p:spPr>
        <p:txBody>
          <a:bodyPr/>
          <a:lstStyle/>
          <a:p>
            <a:pPr marL="514350" indent="-514350">
              <a:lnSpc>
                <a:spcPct val="80000"/>
              </a:lnSpc>
              <a:buFontTx/>
              <a:buAutoNum type="arabicPeriod"/>
            </a:pPr>
            <a:r>
              <a:rPr lang="en-GB" altLang="en-US" sz="2000">
                <a:solidFill>
                  <a:srgbClr val="FF0000"/>
                </a:solidFill>
              </a:rPr>
              <a:t>That guy is bent.</a:t>
            </a:r>
          </a:p>
          <a:p>
            <a:pPr marL="514350" indent="-514350">
              <a:lnSpc>
                <a:spcPct val="80000"/>
              </a:lnSpc>
              <a:buFontTx/>
              <a:buAutoNum type="arabicPeriod"/>
            </a:pPr>
            <a:endParaRPr lang="en-GB" altLang="en-US" sz="2000">
              <a:solidFill>
                <a:srgbClr val="FF0000"/>
              </a:solidFill>
            </a:endParaRPr>
          </a:p>
          <a:p>
            <a:pPr marL="514350" indent="-514350">
              <a:lnSpc>
                <a:spcPct val="80000"/>
              </a:lnSpc>
              <a:buFontTx/>
              <a:buAutoNum type="arabicPeriod"/>
            </a:pPr>
            <a:r>
              <a:rPr lang="en-GB" altLang="en-US" sz="2000">
                <a:solidFill>
                  <a:srgbClr val="FF0000"/>
                </a:solidFill>
              </a:rPr>
              <a:t>You act like a fag, you’re such a homo.</a:t>
            </a:r>
          </a:p>
          <a:p>
            <a:pPr marL="514350" indent="-514350">
              <a:lnSpc>
                <a:spcPct val="80000"/>
              </a:lnSpc>
              <a:buFontTx/>
              <a:buAutoNum type="arabicPeriod"/>
            </a:pPr>
            <a:endParaRPr lang="en-GB" altLang="en-US" sz="2000"/>
          </a:p>
          <a:p>
            <a:pPr marL="514350" indent="-514350">
              <a:lnSpc>
                <a:spcPct val="80000"/>
              </a:lnSpc>
              <a:buFontTx/>
              <a:buAutoNum type="arabicPeriod"/>
            </a:pPr>
            <a:r>
              <a:rPr lang="en-GB" altLang="en-US" sz="2000">
                <a:solidFill>
                  <a:srgbClr val="3333FF"/>
                </a:solidFill>
              </a:rPr>
              <a:t>School is gay.</a:t>
            </a:r>
          </a:p>
          <a:p>
            <a:pPr marL="514350" indent="-514350">
              <a:lnSpc>
                <a:spcPct val="80000"/>
              </a:lnSpc>
              <a:buFontTx/>
              <a:buAutoNum type="arabicPeriod"/>
            </a:pPr>
            <a:endParaRPr lang="en-GB" altLang="en-US" sz="2000"/>
          </a:p>
          <a:p>
            <a:pPr marL="514350" indent="-514350">
              <a:lnSpc>
                <a:spcPct val="80000"/>
              </a:lnSpc>
              <a:buFontTx/>
              <a:buAutoNum type="arabicPeriod"/>
            </a:pPr>
            <a:r>
              <a:rPr lang="en-GB" altLang="en-US" sz="2000">
                <a:solidFill>
                  <a:srgbClr val="FF0000"/>
                </a:solidFill>
              </a:rPr>
              <a:t>She is retarded, a total mentalist.</a:t>
            </a:r>
          </a:p>
          <a:p>
            <a:pPr marL="514350" indent="-514350">
              <a:lnSpc>
                <a:spcPct val="80000"/>
              </a:lnSpc>
              <a:buFontTx/>
              <a:buAutoNum type="arabicPeriod"/>
            </a:pPr>
            <a:endParaRPr lang="en-GB" altLang="en-US" sz="2000">
              <a:solidFill>
                <a:srgbClr val="FF0000"/>
              </a:solidFill>
            </a:endParaRPr>
          </a:p>
          <a:p>
            <a:pPr marL="514350" indent="-514350">
              <a:lnSpc>
                <a:spcPct val="80000"/>
              </a:lnSpc>
              <a:buFontTx/>
              <a:buAutoNum type="arabicPeriod"/>
            </a:pPr>
            <a:r>
              <a:rPr lang="en-GB" altLang="en-US" sz="2000">
                <a:solidFill>
                  <a:srgbClr val="00B050"/>
                </a:solidFill>
              </a:rPr>
              <a:t>My sister is a lesbian.</a:t>
            </a:r>
          </a:p>
          <a:p>
            <a:pPr marL="514350" indent="-514350">
              <a:lnSpc>
                <a:spcPct val="80000"/>
              </a:lnSpc>
              <a:buFontTx/>
              <a:buAutoNum type="arabicPeriod"/>
            </a:pPr>
            <a:endParaRPr lang="en-GB" altLang="en-US" sz="2000"/>
          </a:p>
          <a:p>
            <a:pPr marL="514350" indent="-514350">
              <a:lnSpc>
                <a:spcPct val="80000"/>
              </a:lnSpc>
              <a:buFontTx/>
              <a:buAutoNum type="arabicPeriod"/>
            </a:pPr>
            <a:r>
              <a:rPr lang="en-GB" altLang="en-US" sz="2000">
                <a:solidFill>
                  <a:srgbClr val="00B050"/>
                </a:solidFill>
              </a:rPr>
              <a:t>My nan has mental health issues.</a:t>
            </a:r>
          </a:p>
          <a:p>
            <a:pPr marL="514350" indent="-514350">
              <a:lnSpc>
                <a:spcPct val="80000"/>
              </a:lnSpc>
              <a:buFontTx/>
              <a:buAutoNum type="arabicPeriod"/>
            </a:pPr>
            <a:endParaRPr lang="en-GB" altLang="en-US" sz="2000"/>
          </a:p>
          <a:p>
            <a:pPr marL="514350" indent="-514350">
              <a:lnSpc>
                <a:spcPct val="80000"/>
              </a:lnSpc>
              <a:buFontTx/>
              <a:buAutoNum type="arabicPeriod"/>
            </a:pPr>
            <a:r>
              <a:rPr lang="en-GB" altLang="en-US" sz="2000">
                <a:solidFill>
                  <a:srgbClr val="00B050"/>
                </a:solidFill>
              </a:rPr>
              <a:t>My godfather is gay. </a:t>
            </a:r>
          </a:p>
          <a:p>
            <a:pPr marL="514350" indent="-514350">
              <a:lnSpc>
                <a:spcPct val="80000"/>
              </a:lnSpc>
              <a:buFontTx/>
              <a:buAutoNum type="arabicPeriod"/>
            </a:pPr>
            <a:endParaRPr lang="en-GB" altLang="en-US" sz="2000"/>
          </a:p>
          <a:p>
            <a:pPr marL="514350" indent="-514350">
              <a:lnSpc>
                <a:spcPct val="80000"/>
              </a:lnSpc>
              <a:buFontTx/>
              <a:buAutoNum type="arabicPeriod"/>
            </a:pPr>
            <a:endParaRPr lang="en-GB" altLang="en-US" sz="2000"/>
          </a:p>
          <a:p>
            <a:pPr marL="514350" indent="-514350">
              <a:lnSpc>
                <a:spcPct val="80000"/>
              </a:lnSpc>
            </a:pPr>
            <a:endParaRPr lang="en-GB" altLang="en-US" sz="2000"/>
          </a:p>
          <a:p>
            <a:pPr marL="514350" indent="-514350">
              <a:lnSpc>
                <a:spcPct val="80000"/>
              </a:lnSpc>
            </a:pPr>
            <a:endParaRPr lang="en-GB" altLang="en-US" sz="200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7BA7E7F4-4C67-37E6-43D9-C1D68232D4AC}"/>
                  </a:ext>
                </a:extLst>
              </p14:cNvPr>
              <p14:cNvContentPartPr/>
              <p14:nvPr/>
            </p14:nvContentPartPr>
            <p14:xfrm>
              <a:off x="1759320" y="5786280"/>
              <a:ext cx="360" cy="360"/>
            </p14:xfrm>
          </p:contentPart>
        </mc:Choice>
        <mc:Fallback>
          <p:pic>
            <p:nvPicPr>
              <p:cNvPr id="7" name="Ink 6">
                <a:extLst>
                  <a:ext uri="{FF2B5EF4-FFF2-40B4-BE49-F238E27FC236}">
                    <a16:creationId xmlns:a16="http://schemas.microsoft.com/office/drawing/2014/main" id="{7BA7E7F4-4C67-37E6-43D9-C1D68232D4AC}"/>
                  </a:ext>
                </a:extLst>
              </p:cNvPr>
              <p:cNvPicPr/>
              <p:nvPr/>
            </p:nvPicPr>
            <p:blipFill>
              <a:blip r:embed="rId4"/>
              <a:stretch>
                <a:fillRect/>
              </a:stretch>
            </p:blipFill>
            <p:spPr>
              <a:xfrm>
                <a:off x="1743480" y="572292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68A28AA5-CA13-666B-460E-04FD4F9BBE5C}"/>
                  </a:ext>
                </a:extLst>
              </p14:cNvPr>
              <p14:cNvContentPartPr/>
              <p14:nvPr/>
            </p14:nvContentPartPr>
            <p14:xfrm>
              <a:off x="1759320" y="5786280"/>
              <a:ext cx="360" cy="9360"/>
            </p14:xfrm>
          </p:contentPart>
        </mc:Choice>
        <mc:Fallback>
          <p:pic>
            <p:nvPicPr>
              <p:cNvPr id="8" name="Ink 7">
                <a:extLst>
                  <a:ext uri="{FF2B5EF4-FFF2-40B4-BE49-F238E27FC236}">
                    <a16:creationId xmlns:a16="http://schemas.microsoft.com/office/drawing/2014/main" id="{68A28AA5-CA13-666B-460E-04FD4F9BBE5C}"/>
                  </a:ext>
                </a:extLst>
              </p:cNvPr>
              <p:cNvPicPr/>
              <p:nvPr/>
            </p:nvPicPr>
            <p:blipFill>
              <a:blip r:embed="rId6"/>
              <a:stretch>
                <a:fillRect/>
              </a:stretch>
            </p:blipFill>
            <p:spPr>
              <a:xfrm>
                <a:off x="1743480" y="5722920"/>
                <a:ext cx="31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C34EAED0-39C3-0B4A-BB24-9569B79CBBDD}"/>
                  </a:ext>
                </a:extLst>
              </p14:cNvPr>
              <p14:cNvContentPartPr/>
              <p14:nvPr/>
            </p14:nvContentPartPr>
            <p14:xfrm>
              <a:off x="1759320" y="5795280"/>
              <a:ext cx="360" cy="360"/>
            </p14:xfrm>
          </p:contentPart>
        </mc:Choice>
        <mc:Fallback>
          <p:pic>
            <p:nvPicPr>
              <p:cNvPr id="9" name="Ink 8">
                <a:extLst>
                  <a:ext uri="{FF2B5EF4-FFF2-40B4-BE49-F238E27FC236}">
                    <a16:creationId xmlns:a16="http://schemas.microsoft.com/office/drawing/2014/main" id="{C34EAED0-39C3-0B4A-BB24-9569B79CBBDD}"/>
                  </a:ext>
                </a:extLst>
              </p:cNvPr>
              <p:cNvPicPr/>
              <p:nvPr/>
            </p:nvPicPr>
            <p:blipFill>
              <a:blip r:embed="rId4"/>
              <a:stretch>
                <a:fillRect/>
              </a:stretch>
            </p:blipFill>
            <p:spPr>
              <a:xfrm>
                <a:off x="1743480" y="573192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F0137EDE-F68D-CA02-D798-31B7858703CA}"/>
                  </a:ext>
                </a:extLst>
              </p14:cNvPr>
              <p14:cNvContentPartPr/>
              <p14:nvPr/>
            </p14:nvContentPartPr>
            <p14:xfrm>
              <a:off x="1759320" y="5786280"/>
              <a:ext cx="360" cy="360"/>
            </p14:xfrm>
          </p:contentPart>
        </mc:Choice>
        <mc:Fallback>
          <p:pic>
            <p:nvPicPr>
              <p:cNvPr id="10" name="Ink 9">
                <a:extLst>
                  <a:ext uri="{FF2B5EF4-FFF2-40B4-BE49-F238E27FC236}">
                    <a16:creationId xmlns:a16="http://schemas.microsoft.com/office/drawing/2014/main" id="{F0137EDE-F68D-CA02-D798-31B7858703CA}"/>
                  </a:ext>
                </a:extLst>
              </p:cNvPr>
              <p:cNvPicPr/>
              <p:nvPr/>
            </p:nvPicPr>
            <p:blipFill>
              <a:blip r:embed="rId4"/>
              <a:stretch>
                <a:fillRect/>
              </a:stretch>
            </p:blipFill>
            <p:spPr>
              <a:xfrm>
                <a:off x="1743480" y="572292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CC0CBAB6-E86F-1F1D-F0B6-1A0DD7825F7C}"/>
                  </a:ext>
                </a:extLst>
              </p14:cNvPr>
              <p14:cNvContentPartPr/>
              <p14:nvPr/>
            </p14:nvContentPartPr>
            <p14:xfrm>
              <a:off x="1143000" y="3527280"/>
              <a:ext cx="866520" cy="27000"/>
            </p14:xfrm>
          </p:contentPart>
        </mc:Choice>
        <mc:Fallback>
          <p:pic>
            <p:nvPicPr>
              <p:cNvPr id="19" name="Ink 18">
                <a:extLst>
                  <a:ext uri="{FF2B5EF4-FFF2-40B4-BE49-F238E27FC236}">
                    <a16:creationId xmlns:a16="http://schemas.microsoft.com/office/drawing/2014/main" id="{CC0CBAB6-E86F-1F1D-F0B6-1A0DD7825F7C}"/>
                  </a:ext>
                </a:extLst>
              </p:cNvPr>
              <p:cNvPicPr/>
              <p:nvPr/>
            </p:nvPicPr>
            <p:blipFill>
              <a:blip r:embed="rId10"/>
              <a:stretch>
                <a:fillRect/>
              </a:stretch>
            </p:blipFill>
            <p:spPr>
              <a:xfrm>
                <a:off x="1127160" y="3463920"/>
                <a:ext cx="897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 name="Ink 29">
                <a:extLst>
                  <a:ext uri="{FF2B5EF4-FFF2-40B4-BE49-F238E27FC236}">
                    <a16:creationId xmlns:a16="http://schemas.microsoft.com/office/drawing/2014/main" id="{4F785CA4-2630-384A-8518-2908B9076B7A}"/>
                  </a:ext>
                </a:extLst>
              </p14:cNvPr>
              <p14:cNvContentPartPr/>
              <p14:nvPr/>
            </p14:nvContentPartPr>
            <p14:xfrm>
              <a:off x="1107360" y="5330880"/>
              <a:ext cx="18000" cy="360"/>
            </p14:xfrm>
          </p:contentPart>
        </mc:Choice>
        <mc:Fallback>
          <p:pic>
            <p:nvPicPr>
              <p:cNvPr id="30" name="Ink 29">
                <a:extLst>
                  <a:ext uri="{FF2B5EF4-FFF2-40B4-BE49-F238E27FC236}">
                    <a16:creationId xmlns:a16="http://schemas.microsoft.com/office/drawing/2014/main" id="{4F785CA4-2630-384A-8518-2908B9076B7A}"/>
                  </a:ext>
                </a:extLst>
              </p:cNvPr>
              <p:cNvPicPr/>
              <p:nvPr/>
            </p:nvPicPr>
            <p:blipFill>
              <a:blip r:embed="rId12"/>
              <a:stretch>
                <a:fillRect/>
              </a:stretch>
            </p:blipFill>
            <p:spPr>
              <a:xfrm>
                <a:off x="1091520" y="5267520"/>
                <a:ext cx="49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Ink 30">
                <a:extLst>
                  <a:ext uri="{FF2B5EF4-FFF2-40B4-BE49-F238E27FC236}">
                    <a16:creationId xmlns:a16="http://schemas.microsoft.com/office/drawing/2014/main" id="{7C6684B4-51E2-5D7E-F0A2-718EE649AF39}"/>
                  </a:ext>
                </a:extLst>
              </p14:cNvPr>
              <p14:cNvContentPartPr/>
              <p14:nvPr/>
            </p14:nvContentPartPr>
            <p14:xfrm>
              <a:off x="1125000" y="5330880"/>
              <a:ext cx="360" cy="360"/>
            </p14:xfrm>
          </p:contentPart>
        </mc:Choice>
        <mc:Fallback>
          <p:pic>
            <p:nvPicPr>
              <p:cNvPr id="31" name="Ink 30">
                <a:extLst>
                  <a:ext uri="{FF2B5EF4-FFF2-40B4-BE49-F238E27FC236}">
                    <a16:creationId xmlns:a16="http://schemas.microsoft.com/office/drawing/2014/main" id="{7C6684B4-51E2-5D7E-F0A2-718EE649AF39}"/>
                  </a:ext>
                </a:extLst>
              </p:cNvPr>
              <p:cNvPicPr/>
              <p:nvPr/>
            </p:nvPicPr>
            <p:blipFill>
              <a:blip r:embed="rId14"/>
              <a:stretch>
                <a:fillRect/>
              </a:stretch>
            </p:blipFill>
            <p:spPr>
              <a:xfrm>
                <a:off x="1109160" y="5267520"/>
                <a:ext cx="31680" cy="127080"/>
              </a:xfrm>
              <a:prstGeom prst="rect">
                <a:avLst/>
              </a:prstGeom>
            </p:spPr>
          </p:pic>
        </mc:Fallback>
      </mc:AlternateContent>
      <p:sp>
        <p:nvSpPr>
          <p:cNvPr id="9227" name="Content Placeholder 3">
            <a:extLst>
              <a:ext uri="{FF2B5EF4-FFF2-40B4-BE49-F238E27FC236}">
                <a16:creationId xmlns:a16="http://schemas.microsoft.com/office/drawing/2014/main" id="{3571A031-0AE3-1E73-3135-5373F8622814}"/>
              </a:ext>
            </a:extLst>
          </p:cNvPr>
          <p:cNvSpPr>
            <a:spLocks noGrp="1" noChangeArrowheads="1"/>
          </p:cNvSpPr>
          <p:nvPr>
            <p:ph sz="half" idx="2"/>
          </p:nvPr>
        </p:nvSpPr>
        <p:spPr/>
        <p:txBody>
          <a:bodyPr/>
          <a:lstStyle/>
          <a:p>
            <a:endParaRPr lang="en-GB" altLang="en-US"/>
          </a:p>
        </p:txBody>
      </p:sp>
      <p:sp>
        <p:nvSpPr>
          <p:cNvPr id="9228" name="Rectangle 4">
            <a:extLst>
              <a:ext uri="{FF2B5EF4-FFF2-40B4-BE49-F238E27FC236}">
                <a16:creationId xmlns:a16="http://schemas.microsoft.com/office/drawing/2014/main" id="{21D3F3FA-4B54-237D-28B7-C8B3FF6B7F29}"/>
              </a:ext>
            </a:extLst>
          </p:cNvPr>
          <p:cNvSpPr>
            <a:spLocks noChangeArrowheads="1"/>
          </p:cNvSpPr>
          <p:nvPr/>
        </p:nvSpPr>
        <p:spPr bwMode="auto">
          <a:xfrm>
            <a:off x="4648200" y="1485900"/>
            <a:ext cx="4191000" cy="518318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2000"/>
          </a:p>
        </p:txBody>
      </p:sp>
      <p:sp>
        <p:nvSpPr>
          <p:cNvPr id="6" name="Content Placeholder 3">
            <a:extLst>
              <a:ext uri="{FF2B5EF4-FFF2-40B4-BE49-F238E27FC236}">
                <a16:creationId xmlns:a16="http://schemas.microsoft.com/office/drawing/2014/main" id="{59D74E3C-0189-4A04-1E45-DA28475F9101}"/>
              </a:ext>
            </a:extLst>
          </p:cNvPr>
          <p:cNvSpPr txBox="1">
            <a:spLocks/>
          </p:cNvSpPr>
          <p:nvPr/>
        </p:nvSpPr>
        <p:spPr bwMode="auto">
          <a:xfrm>
            <a:off x="4972050" y="2289175"/>
            <a:ext cx="3390900" cy="2476500"/>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514350" indent="-514350">
              <a:lnSpc>
                <a:spcPct val="80000"/>
              </a:lnSpc>
              <a:buFontTx/>
              <a:buAutoNum type="arabicPeriod"/>
              <a:defRPr/>
            </a:pPr>
            <a:r>
              <a:rPr lang="en-GB" altLang="en-US" sz="2000" kern="0" dirty="0">
                <a:solidFill>
                  <a:srgbClr val="FF0000"/>
                </a:solidFill>
              </a:rPr>
              <a:t>Derogatory/offensive inappropriate</a:t>
            </a:r>
          </a:p>
          <a:p>
            <a:pPr marL="514350" indent="-514350">
              <a:lnSpc>
                <a:spcPct val="80000"/>
              </a:lnSpc>
              <a:buFontTx/>
              <a:buAutoNum type="arabicPeriod"/>
              <a:defRPr/>
            </a:pPr>
            <a:endParaRPr lang="en-GB" altLang="en-US" sz="2000" kern="0" dirty="0"/>
          </a:p>
          <a:p>
            <a:pPr marL="514350" indent="-514350">
              <a:lnSpc>
                <a:spcPct val="80000"/>
              </a:lnSpc>
              <a:buFontTx/>
              <a:buAutoNum type="arabicPeriod"/>
              <a:defRPr/>
            </a:pPr>
            <a:r>
              <a:rPr lang="en-GB" altLang="en-US" sz="2000" kern="0" dirty="0">
                <a:solidFill>
                  <a:srgbClr val="0070C0"/>
                </a:solidFill>
              </a:rPr>
              <a:t>Inappropriate/Misuse of word: Makes no real sense</a:t>
            </a:r>
          </a:p>
          <a:p>
            <a:pPr marL="514350" indent="-514350">
              <a:lnSpc>
                <a:spcPct val="80000"/>
              </a:lnSpc>
              <a:buFontTx/>
              <a:buAutoNum type="arabicPeriod"/>
              <a:defRPr/>
            </a:pPr>
            <a:endParaRPr lang="en-GB" altLang="en-US" sz="2000" kern="0" dirty="0"/>
          </a:p>
          <a:p>
            <a:pPr marL="514350" indent="-514350">
              <a:lnSpc>
                <a:spcPct val="80000"/>
              </a:lnSpc>
              <a:buFontTx/>
              <a:buAutoNum type="arabicPeriod"/>
              <a:defRPr/>
            </a:pPr>
            <a:r>
              <a:rPr lang="en-GB" altLang="en-US" sz="2000" kern="0" dirty="0">
                <a:solidFill>
                  <a:srgbClr val="00B050"/>
                </a:solidFill>
              </a:rPr>
              <a:t>Acceptable, factual description</a:t>
            </a:r>
            <a:endParaRPr lang="en-GB" altLang="en-US" sz="2000" kern="0" dirty="0"/>
          </a:p>
          <a:p>
            <a:pPr marL="514350" indent="-514350">
              <a:lnSpc>
                <a:spcPct val="80000"/>
              </a:lnSpc>
              <a:buFontTx/>
              <a:buNone/>
              <a:defRPr/>
            </a:pPr>
            <a:endParaRPr lang="en-GB" altLang="en-US" sz="2000" b="1" i="1"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8249A18-7DFD-074B-B2D4-E177B6B17D07}"/>
              </a:ext>
            </a:extLst>
          </p:cNvPr>
          <p:cNvSpPr>
            <a:spLocks noGrp="1" noChangeArrowheads="1"/>
          </p:cNvSpPr>
          <p:nvPr>
            <p:ph type="title"/>
          </p:nvPr>
        </p:nvSpPr>
        <p:spPr>
          <a:solidFill>
            <a:srgbClr val="7030A0"/>
          </a:solidFill>
        </p:spPr>
        <p:txBody>
          <a:bodyPr/>
          <a:lstStyle/>
          <a:p>
            <a:r>
              <a:rPr lang="en-GB" altLang="en-US">
                <a:solidFill>
                  <a:schemeClr val="bg1"/>
                </a:solidFill>
              </a:rPr>
              <a:t>Language- Past &amp; Present </a:t>
            </a:r>
          </a:p>
        </p:txBody>
      </p:sp>
      <p:sp>
        <p:nvSpPr>
          <p:cNvPr id="11267" name="Content Placeholder 2">
            <a:extLst>
              <a:ext uri="{FF2B5EF4-FFF2-40B4-BE49-F238E27FC236}">
                <a16:creationId xmlns:a16="http://schemas.microsoft.com/office/drawing/2014/main" id="{7948FD2C-87F1-C18F-C1FC-A98FECE2D1E7}"/>
              </a:ext>
            </a:extLst>
          </p:cNvPr>
          <p:cNvSpPr>
            <a:spLocks noGrp="1" noChangeArrowheads="1"/>
          </p:cNvSpPr>
          <p:nvPr>
            <p:ph sz="half" idx="1"/>
          </p:nvPr>
        </p:nvSpPr>
        <p:spPr/>
        <p:txBody>
          <a:bodyPr/>
          <a:lstStyle/>
          <a:p>
            <a:r>
              <a:rPr lang="en-GB" altLang="en-US"/>
              <a:t>Language often changes to reflect attitudes &amp; values of the times we live in.</a:t>
            </a:r>
          </a:p>
        </p:txBody>
      </p:sp>
      <p:sp>
        <p:nvSpPr>
          <p:cNvPr id="11268" name="Content Placeholder 3">
            <a:extLst>
              <a:ext uri="{FF2B5EF4-FFF2-40B4-BE49-F238E27FC236}">
                <a16:creationId xmlns:a16="http://schemas.microsoft.com/office/drawing/2014/main" id="{BBDC8DFC-A99B-1B82-B7E8-39194EC26C1B}"/>
              </a:ext>
            </a:extLst>
          </p:cNvPr>
          <p:cNvSpPr>
            <a:spLocks noGrp="1" noChangeArrowheads="1"/>
          </p:cNvSpPr>
          <p:nvPr>
            <p:ph sz="half" idx="2"/>
          </p:nvPr>
        </p:nvSpPr>
        <p:spPr>
          <a:solidFill>
            <a:schemeClr val="bg1"/>
          </a:solidFill>
        </p:spPr>
        <p:txBody>
          <a:bodyPr/>
          <a:lstStyle/>
          <a:p>
            <a:pPr marL="0" indent="0">
              <a:buFontTx/>
              <a:buNone/>
            </a:pPr>
            <a:endParaRPr lang="en-GB" altLang="en-US"/>
          </a:p>
        </p:txBody>
      </p:sp>
      <p:pic>
        <p:nvPicPr>
          <p:cNvPr id="11269" name="Picture 2">
            <a:extLst>
              <a:ext uri="{FF2B5EF4-FFF2-40B4-BE49-F238E27FC236}">
                <a16:creationId xmlns:a16="http://schemas.microsoft.com/office/drawing/2014/main" id="{9074D16A-FC02-2486-63D6-0472881F7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57338"/>
            <a:ext cx="4402138"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3">
            <a:extLst>
              <a:ext uri="{FF2B5EF4-FFF2-40B4-BE49-F238E27FC236}">
                <a16:creationId xmlns:a16="http://schemas.microsoft.com/office/drawing/2014/main" id="{670E971A-9D36-DC56-D1C8-BC307EE65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388" y="3422650"/>
            <a:ext cx="5154612"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1" descr="A picture containing text, sign&#10;&#10;Description automatically generated">
            <a:extLst>
              <a:ext uri="{FF2B5EF4-FFF2-40B4-BE49-F238E27FC236}">
                <a16:creationId xmlns:a16="http://schemas.microsoft.com/office/drawing/2014/main" id="{781F282F-A064-51EF-FD8F-304BA4985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24" r="3" b="3"/>
          <a:stretch>
            <a:fillRect/>
          </a:stretch>
        </p:blipFill>
        <p:spPr bwMode="auto">
          <a:xfrm>
            <a:off x="971550" y="3644900"/>
            <a:ext cx="22860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0269B4-F4AA-B820-8303-AF4129DE22DB}"/>
              </a:ext>
            </a:extLst>
          </p:cNvPr>
          <p:cNvSpPr>
            <a:spLocks noGrp="1" noChangeArrowheads="1"/>
          </p:cNvSpPr>
          <p:nvPr>
            <p:ph type="title"/>
          </p:nvPr>
        </p:nvSpPr>
        <p:spPr>
          <a:solidFill>
            <a:srgbClr val="7030A0"/>
          </a:solidFill>
        </p:spPr>
        <p:txBody>
          <a:bodyPr/>
          <a:lstStyle/>
          <a:p>
            <a:r>
              <a:rPr lang="en-GB" altLang="en-US" sz="6600">
                <a:solidFill>
                  <a:schemeClr val="bg1"/>
                </a:solidFill>
              </a:rPr>
              <a:t>#OutofOrder</a:t>
            </a:r>
          </a:p>
        </p:txBody>
      </p:sp>
      <p:sp>
        <p:nvSpPr>
          <p:cNvPr id="3" name="Content Placeholder 2">
            <a:extLst>
              <a:ext uri="{FF2B5EF4-FFF2-40B4-BE49-F238E27FC236}">
                <a16:creationId xmlns:a16="http://schemas.microsoft.com/office/drawing/2014/main" id="{AEFA9535-F93C-51C3-7079-9B2CB637F031}"/>
              </a:ext>
            </a:extLst>
          </p:cNvPr>
          <p:cNvSpPr>
            <a:spLocks noGrp="1"/>
          </p:cNvSpPr>
          <p:nvPr>
            <p:ph sz="half" idx="1"/>
          </p:nvPr>
        </p:nvSpPr>
        <p:spPr>
          <a:solidFill>
            <a:schemeClr val="bg1"/>
          </a:solidFill>
          <a:ln w="76200">
            <a:solidFill>
              <a:schemeClr val="tx1"/>
            </a:solidFill>
          </a:ln>
        </p:spPr>
        <p:txBody>
          <a:bodyPr>
            <a:normAutofit fontScale="85000" lnSpcReduction="10000"/>
          </a:bodyPr>
          <a:lstStyle/>
          <a:p>
            <a:pPr marL="0" indent="0">
              <a:buFontTx/>
              <a:buNone/>
              <a:defRPr/>
            </a:pPr>
            <a:r>
              <a:rPr lang="en-GB" dirty="0"/>
              <a:t>Does it matter? My language, my business.</a:t>
            </a:r>
          </a:p>
          <a:p>
            <a:pPr marL="0" indent="0">
              <a:buFontTx/>
              <a:buNone/>
              <a:defRPr/>
            </a:pPr>
            <a:r>
              <a:rPr lang="en-GB" dirty="0"/>
              <a:t>Not so. You could be fined, fired or arrested for your use of language( verbal or online)  if it is deemed racist or homophobic or offensive ( physical or mental disability).</a:t>
            </a:r>
          </a:p>
          <a:p>
            <a:pPr marL="0" indent="0">
              <a:buFontTx/>
              <a:buNone/>
              <a:defRPr/>
            </a:pPr>
            <a:endParaRPr lang="en-GB" dirty="0"/>
          </a:p>
          <a:p>
            <a:pPr marL="0" indent="0">
              <a:buFontTx/>
              <a:buNone/>
              <a:defRPr/>
            </a:pPr>
            <a:r>
              <a:rPr lang="en-GB" dirty="0"/>
              <a:t>Can you think of any stories that have made the news? </a:t>
            </a:r>
          </a:p>
          <a:p>
            <a:pPr>
              <a:defRPr/>
            </a:pPr>
            <a:endParaRPr lang="en-GB" dirty="0"/>
          </a:p>
        </p:txBody>
      </p:sp>
      <p:pic>
        <p:nvPicPr>
          <p:cNvPr id="13316" name="Content Placeholder 4">
            <a:hlinkClick r:id="rId3"/>
            <a:extLst>
              <a:ext uri="{FF2B5EF4-FFF2-40B4-BE49-F238E27FC236}">
                <a16:creationId xmlns:a16="http://schemas.microsoft.com/office/drawing/2014/main" id="{770FBE67-7D90-C830-BA59-2DCB026A16D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72238" y="3933825"/>
            <a:ext cx="2605087" cy="1722438"/>
          </a:xfrm>
        </p:spPr>
      </p:pic>
      <p:pic>
        <p:nvPicPr>
          <p:cNvPr id="13317" name="Picture 2">
            <a:hlinkClick r:id="rId5"/>
            <a:extLst>
              <a:ext uri="{FF2B5EF4-FFF2-40B4-BE49-F238E27FC236}">
                <a16:creationId xmlns:a16="http://schemas.microsoft.com/office/drawing/2014/main" id="{95DA47FB-7189-D4DE-35DC-7D50158A9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1371600"/>
            <a:ext cx="2078038" cy="18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3">
            <a:extLst>
              <a:ext uri="{FF2B5EF4-FFF2-40B4-BE49-F238E27FC236}">
                <a16:creationId xmlns:a16="http://schemas.microsoft.com/office/drawing/2014/main" id="{BF4569B1-5A0D-A6CE-C2D7-5F7B3BB88C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4768850"/>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4">
            <a:extLst>
              <a:ext uri="{FF2B5EF4-FFF2-40B4-BE49-F238E27FC236}">
                <a16:creationId xmlns:a16="http://schemas.microsoft.com/office/drawing/2014/main" id="{AAA4FE08-9975-D6D4-0BE2-73E5462B22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5613" y="935038"/>
            <a:ext cx="2293937" cy="128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5">
            <a:hlinkClick r:id="rId9"/>
            <a:extLst>
              <a:ext uri="{FF2B5EF4-FFF2-40B4-BE49-F238E27FC236}">
                <a16:creationId xmlns:a16="http://schemas.microsoft.com/office/drawing/2014/main" id="{4472B4B9-C6F7-D7BB-C9DC-97D5B91EA0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9825" y="229711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2">
            <a:hlinkClick r:id="rId11"/>
            <a:extLst>
              <a:ext uri="{FF2B5EF4-FFF2-40B4-BE49-F238E27FC236}">
                <a16:creationId xmlns:a16="http://schemas.microsoft.com/office/drawing/2014/main" id="{8E78A336-F019-8B99-7A0A-8547810EA6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4550" y="3224213"/>
            <a:ext cx="1920875"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3">
            <a:hlinkClick r:id="rId13"/>
            <a:extLst>
              <a:ext uri="{FF2B5EF4-FFF2-40B4-BE49-F238E27FC236}">
                <a16:creationId xmlns:a16="http://schemas.microsoft.com/office/drawing/2014/main" id="{9E7142F9-99B8-22B1-E482-B5C1B04521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5263" y="5368925"/>
            <a:ext cx="2141537" cy="14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0190-A77F-AC5C-9760-8BEBAA162F73}"/>
              </a:ext>
            </a:extLst>
          </p:cNvPr>
          <p:cNvSpPr>
            <a:spLocks noGrp="1"/>
          </p:cNvSpPr>
          <p:nvPr>
            <p:ph type="title"/>
          </p:nvPr>
        </p:nvSpPr>
        <p:spPr>
          <a:solidFill>
            <a:schemeClr val="accent3"/>
          </a:solidFill>
        </p:spPr>
        <p:txBody>
          <a:bodyPr/>
          <a:lstStyle/>
          <a:p>
            <a:pPr>
              <a:defRPr/>
            </a:pPr>
            <a:r>
              <a:rPr lang="en-GB" dirty="0">
                <a:solidFill>
                  <a:schemeClr val="bg1"/>
                </a:solidFill>
                <a:hlinkClick r:id="rId3"/>
              </a:rPr>
              <a:t>No Bystanders; Stonewall </a:t>
            </a:r>
            <a:endParaRPr lang="en-GB" dirty="0">
              <a:solidFill>
                <a:schemeClr val="bg1"/>
              </a:solidFill>
            </a:endParaRPr>
          </a:p>
        </p:txBody>
      </p:sp>
      <p:pic>
        <p:nvPicPr>
          <p:cNvPr id="15363" name="Picture 2">
            <a:hlinkClick r:id="rId3"/>
            <a:extLst>
              <a:ext uri="{FF2B5EF4-FFF2-40B4-BE49-F238E27FC236}">
                <a16:creationId xmlns:a16="http://schemas.microsoft.com/office/drawing/2014/main" id="{A4AB97E3-C73F-A98B-F3E9-E9054E58319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1111250"/>
            <a:ext cx="9128125" cy="54721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B965CE8-1823-CE11-D3F7-5167CDA74798}"/>
              </a:ext>
            </a:extLst>
          </p:cNvPr>
          <p:cNvSpPr>
            <a:spLocks noGrp="1" noChangeArrowheads="1"/>
          </p:cNvSpPr>
          <p:nvPr>
            <p:ph type="title"/>
          </p:nvPr>
        </p:nvSpPr>
        <p:spPr/>
        <p:txBody>
          <a:bodyPr/>
          <a:lstStyle/>
          <a:p>
            <a:endParaRPr lang="en-GB" altLang="en-US"/>
          </a:p>
        </p:txBody>
      </p:sp>
      <p:sp>
        <p:nvSpPr>
          <p:cNvPr id="17411" name="Content Placeholder 2">
            <a:extLst>
              <a:ext uri="{FF2B5EF4-FFF2-40B4-BE49-F238E27FC236}">
                <a16:creationId xmlns:a16="http://schemas.microsoft.com/office/drawing/2014/main" id="{90283779-D3A0-72AF-C08B-0CDA146B6302}"/>
              </a:ext>
            </a:extLst>
          </p:cNvPr>
          <p:cNvSpPr>
            <a:spLocks noGrp="1" noChangeArrowheads="1"/>
          </p:cNvSpPr>
          <p:nvPr>
            <p:ph idx="1"/>
          </p:nvPr>
        </p:nvSpPr>
        <p:spPr/>
        <p:txBody>
          <a:bodyPr/>
          <a:lstStyle/>
          <a:p>
            <a:endParaRPr lang="en-GB" altLang="en-US"/>
          </a:p>
        </p:txBody>
      </p:sp>
      <p:pic>
        <p:nvPicPr>
          <p:cNvPr id="4" name="Picture 4">
            <a:extLst>
              <a:ext uri="{FF2B5EF4-FFF2-40B4-BE49-F238E27FC236}">
                <a16:creationId xmlns:a16="http://schemas.microsoft.com/office/drawing/2014/main" id="{9B0E911D-766E-A11F-C586-8D345DF73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038"/>
            <a:ext cx="8902700" cy="668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8B1A6731-7251-099E-8E19-F11CDF7C4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2388"/>
            <a:ext cx="5651500" cy="691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12363</TotalTime>
  <Words>1481</Words>
  <Application>Microsoft Office PowerPoint</Application>
  <PresentationFormat>On-screen Show (4:3)</PresentationFormat>
  <Paragraphs>111</Paragraphs>
  <Slides>15</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PowerPoint Presentation</vt:lpstr>
      <vt:lpstr>LGBT BASICS</vt:lpstr>
      <vt:lpstr>CHALLENGE </vt:lpstr>
      <vt:lpstr>ANSWERS </vt:lpstr>
      <vt:lpstr>Language- Past &amp; Present </vt:lpstr>
      <vt:lpstr>#OutofOrder</vt:lpstr>
      <vt:lpstr>No Bystanders; Stonewall </vt:lpstr>
      <vt:lpstr>PowerPoint Presentation</vt:lpstr>
      <vt:lpstr>PowerPoint Presentation</vt:lpstr>
      <vt:lpstr>PowerPoint Presentation</vt:lpstr>
      <vt:lpstr>PowerPoint Presentation</vt:lpstr>
      <vt:lpstr>PowerPoint Presentation</vt:lpstr>
      <vt:lpstr>Love has no Labels</vt:lpstr>
      <vt:lpstr> OUR PLEDGE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CDOWNHAM</dc:creator>
  <cp:lastModifiedBy>Ellen Young</cp:lastModifiedBy>
  <cp:revision>171</cp:revision>
  <cp:lastPrinted>2016-02-04T06:04:47Z</cp:lastPrinted>
  <dcterms:created xsi:type="dcterms:W3CDTF">2008-11-11T15:19:54Z</dcterms:created>
  <dcterms:modified xsi:type="dcterms:W3CDTF">2023-03-03T15:24:05Z</dcterms:modified>
</cp:coreProperties>
</file>