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64" r:id="rId5"/>
    <p:sldId id="261" r:id="rId6"/>
    <p:sldId id="271" r:id="rId7"/>
    <p:sldId id="256" r:id="rId8"/>
    <p:sldId id="265" r:id="rId9"/>
    <p:sldId id="266" r:id="rId10"/>
    <p:sldId id="257" r:id="rId11"/>
    <p:sldId id="258" r:id="rId12"/>
    <p:sldId id="259" r:id="rId13"/>
    <p:sldId id="260" r:id="rId14"/>
    <p:sldId id="267" r:id="rId15"/>
    <p:sldId id="268" r:id="rId16"/>
    <p:sldId id="269"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3D4DA0-2F6B-4FAA-965A-566D93C175FA}" v="1" dt="2023-02-20T08:07:43.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Casey" userId="0e613675-29b3-499e-96f7-713d14eb210f" providerId="ADAL" clId="{973D4DA0-2F6B-4FAA-965A-566D93C175FA}"/>
    <pc:docChg chg="custSel modSld">
      <pc:chgData name="Mike Casey" userId="0e613675-29b3-499e-96f7-713d14eb210f" providerId="ADAL" clId="{973D4DA0-2F6B-4FAA-965A-566D93C175FA}" dt="2023-02-20T08:07:45.865" v="2" actId="14100"/>
      <pc:docMkLst>
        <pc:docMk/>
      </pc:docMkLst>
      <pc:sldChg chg="addSp delSp modSp mod delAnim modAnim">
        <pc:chgData name="Mike Casey" userId="0e613675-29b3-499e-96f7-713d14eb210f" providerId="ADAL" clId="{973D4DA0-2F6B-4FAA-965A-566D93C175FA}" dt="2023-02-20T08:07:45.865" v="2" actId="14100"/>
        <pc:sldMkLst>
          <pc:docMk/>
          <pc:sldMk cId="3948518953" sldId="261"/>
        </pc:sldMkLst>
        <pc:picChg chg="add mod">
          <ac:chgData name="Mike Casey" userId="0e613675-29b3-499e-96f7-713d14eb210f" providerId="ADAL" clId="{973D4DA0-2F6B-4FAA-965A-566D93C175FA}" dt="2023-02-20T08:07:45.865" v="2" actId="14100"/>
          <ac:picMkLst>
            <pc:docMk/>
            <pc:sldMk cId="3948518953" sldId="261"/>
            <ac:picMk id="2" creationId="{02F9E211-E612-0773-2A74-88661F165FDC}"/>
          </ac:picMkLst>
        </pc:picChg>
        <pc:picChg chg="del">
          <ac:chgData name="Mike Casey" userId="0e613675-29b3-499e-96f7-713d14eb210f" providerId="ADAL" clId="{973D4DA0-2F6B-4FAA-965A-566D93C175FA}" dt="2023-02-20T08:06:57.400" v="0" actId="478"/>
          <ac:picMkLst>
            <pc:docMk/>
            <pc:sldMk cId="3948518953" sldId="261"/>
            <ac:picMk id="3" creationId="{4BFF0594-3009-902D-E9B0-484208178F2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1040-9BC4-41D7-9C71-F2731EF67CD0}" type="datetimeFigureOut">
              <a:rPr lang="en-US" smtClean="0"/>
              <a:t>2/20/2023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927EA-35DC-4C83-ACD0-3C8A0468B879}" type="slidenum">
              <a:rPr lang="en-US" smtClean="0"/>
              <a:t>‹#›</a:t>
            </a:fld>
            <a:endParaRPr lang="en-US"/>
          </a:p>
        </p:txBody>
      </p:sp>
    </p:spTree>
    <p:extLst>
      <p:ext uri="{BB962C8B-B14F-4D97-AF65-F5344CB8AC3E}">
        <p14:creationId xmlns:p14="http://schemas.microsoft.com/office/powerpoint/2010/main" val="3497151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V inspired introductory</a:t>
            </a:r>
            <a:r>
              <a:rPr lang="en-GB" baseline="0" dirty="0"/>
              <a:t> video – This slide is optional: https://www.youtube.com/watch?v=x-7kf3CkDwQ </a:t>
            </a:r>
            <a:endParaRPr lang="en-US" dirty="0"/>
          </a:p>
        </p:txBody>
      </p:sp>
      <p:sp>
        <p:nvSpPr>
          <p:cNvPr id="4" name="Slide Number Placeholder 3"/>
          <p:cNvSpPr>
            <a:spLocks noGrp="1"/>
          </p:cNvSpPr>
          <p:nvPr>
            <p:ph type="sldNum" sz="quarter" idx="10"/>
          </p:nvPr>
        </p:nvSpPr>
        <p:spPr/>
        <p:txBody>
          <a:bodyPr/>
          <a:lstStyle/>
          <a:p>
            <a:fld id="{C18927EA-35DC-4C83-ACD0-3C8A0468B879}" type="slidenum">
              <a:rPr lang="en-US" smtClean="0"/>
              <a:t>2</a:t>
            </a:fld>
            <a:endParaRPr lang="en-US"/>
          </a:p>
        </p:txBody>
      </p:sp>
    </p:spTree>
    <p:extLst>
      <p:ext uri="{BB962C8B-B14F-4D97-AF65-F5344CB8AC3E}">
        <p14:creationId xmlns:p14="http://schemas.microsoft.com/office/powerpoint/2010/main" val="2908965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NCVO website – sources. 21</a:t>
            </a:r>
            <a:r>
              <a:rPr lang="en-GB" baseline="0" dirty="0"/>
              <a:t> million and £22.6 billion are the correct answers</a:t>
            </a:r>
            <a:r>
              <a:rPr lang="en-GB" dirty="0"/>
              <a:t> </a:t>
            </a:r>
            <a:endParaRPr lang="en-US" dirty="0"/>
          </a:p>
        </p:txBody>
      </p:sp>
      <p:sp>
        <p:nvSpPr>
          <p:cNvPr id="4" name="Slide Number Placeholder 3"/>
          <p:cNvSpPr>
            <a:spLocks noGrp="1"/>
          </p:cNvSpPr>
          <p:nvPr>
            <p:ph type="sldNum" sz="quarter" idx="10"/>
          </p:nvPr>
        </p:nvSpPr>
        <p:spPr/>
        <p:txBody>
          <a:bodyPr/>
          <a:lstStyle/>
          <a:p>
            <a:fld id="{C18927EA-35DC-4C83-ACD0-3C8A0468B879}" type="slidenum">
              <a:rPr lang="en-US" smtClean="0"/>
              <a:t>4</a:t>
            </a:fld>
            <a:endParaRPr lang="en-US"/>
          </a:p>
        </p:txBody>
      </p:sp>
    </p:spTree>
    <p:extLst>
      <p:ext uri="{BB962C8B-B14F-4D97-AF65-F5344CB8AC3E}">
        <p14:creationId xmlns:p14="http://schemas.microsoft.com/office/powerpoint/2010/main" val="65049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https://vinspired.com/whats-the-point-of-volunteering and https://vinspired.com/whats-the-point-of-volunteering</a:t>
            </a:r>
          </a:p>
        </p:txBody>
      </p:sp>
      <p:sp>
        <p:nvSpPr>
          <p:cNvPr id="4" name="Slide Number Placeholder 3"/>
          <p:cNvSpPr>
            <a:spLocks noGrp="1"/>
          </p:cNvSpPr>
          <p:nvPr>
            <p:ph type="sldNum" sz="quarter" idx="10"/>
          </p:nvPr>
        </p:nvSpPr>
        <p:spPr/>
        <p:txBody>
          <a:bodyPr/>
          <a:lstStyle/>
          <a:p>
            <a:fld id="{C18927EA-35DC-4C83-ACD0-3C8A0468B879}" type="slidenum">
              <a:rPr lang="en-US" smtClean="0"/>
              <a:t>10</a:t>
            </a:fld>
            <a:endParaRPr lang="en-US"/>
          </a:p>
        </p:txBody>
      </p:sp>
    </p:spTree>
    <p:extLst>
      <p:ext uri="{BB962C8B-B14F-4D97-AF65-F5344CB8AC3E}">
        <p14:creationId xmlns:p14="http://schemas.microsoft.com/office/powerpoint/2010/main" val="3800183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0DB33A-922D-4AB7-8A56-0872C4719C55}"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788AF-4069-4A79-A0EC-240874150F98}" type="slidenum">
              <a:rPr lang="en-US" smtClean="0"/>
              <a:t>‹#›</a:t>
            </a:fld>
            <a:endParaRPr lang="en-US"/>
          </a:p>
        </p:txBody>
      </p:sp>
    </p:spTree>
    <p:extLst>
      <p:ext uri="{BB962C8B-B14F-4D97-AF65-F5344CB8AC3E}">
        <p14:creationId xmlns:p14="http://schemas.microsoft.com/office/powerpoint/2010/main" val="178398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DB33A-922D-4AB7-8A56-0872C4719C55}"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788AF-4069-4A79-A0EC-240874150F98}" type="slidenum">
              <a:rPr lang="en-US" smtClean="0"/>
              <a:t>‹#›</a:t>
            </a:fld>
            <a:endParaRPr lang="en-US"/>
          </a:p>
        </p:txBody>
      </p:sp>
    </p:spTree>
    <p:extLst>
      <p:ext uri="{BB962C8B-B14F-4D97-AF65-F5344CB8AC3E}">
        <p14:creationId xmlns:p14="http://schemas.microsoft.com/office/powerpoint/2010/main" val="221558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DB33A-922D-4AB7-8A56-0872C4719C55}"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788AF-4069-4A79-A0EC-240874150F9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8742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DB33A-922D-4AB7-8A56-0872C4719C55}"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788AF-4069-4A79-A0EC-240874150F98}" type="slidenum">
              <a:rPr lang="en-US" smtClean="0"/>
              <a:t>‹#›</a:t>
            </a:fld>
            <a:endParaRPr lang="en-US"/>
          </a:p>
        </p:txBody>
      </p:sp>
    </p:spTree>
    <p:extLst>
      <p:ext uri="{BB962C8B-B14F-4D97-AF65-F5344CB8AC3E}">
        <p14:creationId xmlns:p14="http://schemas.microsoft.com/office/powerpoint/2010/main" val="3247463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DB33A-922D-4AB7-8A56-0872C4719C55}"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788AF-4069-4A79-A0EC-240874150F9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31372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DB33A-922D-4AB7-8A56-0872C4719C55}"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788AF-4069-4A79-A0EC-240874150F98}" type="slidenum">
              <a:rPr lang="en-US" smtClean="0"/>
              <a:t>‹#›</a:t>
            </a:fld>
            <a:endParaRPr lang="en-US"/>
          </a:p>
        </p:txBody>
      </p:sp>
    </p:spTree>
    <p:extLst>
      <p:ext uri="{BB962C8B-B14F-4D97-AF65-F5344CB8AC3E}">
        <p14:creationId xmlns:p14="http://schemas.microsoft.com/office/powerpoint/2010/main" val="1791773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DB33A-922D-4AB7-8A56-0872C4719C55}"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788AF-4069-4A79-A0EC-240874150F98}" type="slidenum">
              <a:rPr lang="en-US" smtClean="0"/>
              <a:t>‹#›</a:t>
            </a:fld>
            <a:endParaRPr lang="en-US"/>
          </a:p>
        </p:txBody>
      </p:sp>
    </p:spTree>
    <p:extLst>
      <p:ext uri="{BB962C8B-B14F-4D97-AF65-F5344CB8AC3E}">
        <p14:creationId xmlns:p14="http://schemas.microsoft.com/office/powerpoint/2010/main" val="2295680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DB33A-922D-4AB7-8A56-0872C4719C55}"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788AF-4069-4A79-A0EC-240874150F98}" type="slidenum">
              <a:rPr lang="en-US" smtClean="0"/>
              <a:t>‹#›</a:t>
            </a:fld>
            <a:endParaRPr lang="en-US"/>
          </a:p>
        </p:txBody>
      </p:sp>
    </p:spTree>
    <p:extLst>
      <p:ext uri="{BB962C8B-B14F-4D97-AF65-F5344CB8AC3E}">
        <p14:creationId xmlns:p14="http://schemas.microsoft.com/office/powerpoint/2010/main" val="407933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DB33A-922D-4AB7-8A56-0872C4719C55}"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788AF-4069-4A79-A0EC-240874150F98}" type="slidenum">
              <a:rPr lang="en-US" smtClean="0"/>
              <a:t>‹#›</a:t>
            </a:fld>
            <a:endParaRPr lang="en-US"/>
          </a:p>
        </p:txBody>
      </p:sp>
    </p:spTree>
    <p:extLst>
      <p:ext uri="{BB962C8B-B14F-4D97-AF65-F5344CB8AC3E}">
        <p14:creationId xmlns:p14="http://schemas.microsoft.com/office/powerpoint/2010/main" val="424232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DB33A-922D-4AB7-8A56-0872C4719C55}"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788AF-4069-4A79-A0EC-240874150F98}" type="slidenum">
              <a:rPr lang="en-US" smtClean="0"/>
              <a:t>‹#›</a:t>
            </a:fld>
            <a:endParaRPr lang="en-US"/>
          </a:p>
        </p:txBody>
      </p:sp>
    </p:spTree>
    <p:extLst>
      <p:ext uri="{BB962C8B-B14F-4D97-AF65-F5344CB8AC3E}">
        <p14:creationId xmlns:p14="http://schemas.microsoft.com/office/powerpoint/2010/main" val="3912062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0DB33A-922D-4AB7-8A56-0872C4719C55}"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788AF-4069-4A79-A0EC-240874150F98}" type="slidenum">
              <a:rPr lang="en-US" smtClean="0"/>
              <a:t>‹#›</a:t>
            </a:fld>
            <a:endParaRPr lang="en-US"/>
          </a:p>
        </p:txBody>
      </p:sp>
    </p:spTree>
    <p:extLst>
      <p:ext uri="{BB962C8B-B14F-4D97-AF65-F5344CB8AC3E}">
        <p14:creationId xmlns:p14="http://schemas.microsoft.com/office/powerpoint/2010/main" val="47042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0DB33A-922D-4AB7-8A56-0872C4719C55}" type="datetimeFigureOut">
              <a:rPr lang="en-US" smtClean="0"/>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D788AF-4069-4A79-A0EC-240874150F98}" type="slidenum">
              <a:rPr lang="en-US" smtClean="0"/>
              <a:t>‹#›</a:t>
            </a:fld>
            <a:endParaRPr lang="en-US"/>
          </a:p>
        </p:txBody>
      </p:sp>
    </p:spTree>
    <p:extLst>
      <p:ext uri="{BB962C8B-B14F-4D97-AF65-F5344CB8AC3E}">
        <p14:creationId xmlns:p14="http://schemas.microsoft.com/office/powerpoint/2010/main" val="88782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0DB33A-922D-4AB7-8A56-0872C4719C55}" type="datetimeFigureOut">
              <a:rPr lang="en-US" smtClean="0"/>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D788AF-4069-4A79-A0EC-240874150F98}" type="slidenum">
              <a:rPr lang="en-US" smtClean="0"/>
              <a:t>‹#›</a:t>
            </a:fld>
            <a:endParaRPr lang="en-US"/>
          </a:p>
        </p:txBody>
      </p:sp>
    </p:spTree>
    <p:extLst>
      <p:ext uri="{BB962C8B-B14F-4D97-AF65-F5344CB8AC3E}">
        <p14:creationId xmlns:p14="http://schemas.microsoft.com/office/powerpoint/2010/main" val="264107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DB33A-922D-4AB7-8A56-0872C4719C55}" type="datetimeFigureOut">
              <a:rPr lang="en-US" smtClean="0"/>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D788AF-4069-4A79-A0EC-240874150F98}" type="slidenum">
              <a:rPr lang="en-US" smtClean="0"/>
              <a:t>‹#›</a:t>
            </a:fld>
            <a:endParaRPr lang="en-US"/>
          </a:p>
        </p:txBody>
      </p:sp>
    </p:spTree>
    <p:extLst>
      <p:ext uri="{BB962C8B-B14F-4D97-AF65-F5344CB8AC3E}">
        <p14:creationId xmlns:p14="http://schemas.microsoft.com/office/powerpoint/2010/main" val="259130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20DB33A-922D-4AB7-8A56-0872C4719C55}"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788AF-4069-4A79-A0EC-240874150F98}" type="slidenum">
              <a:rPr lang="en-US" smtClean="0"/>
              <a:t>‹#›</a:t>
            </a:fld>
            <a:endParaRPr lang="en-US"/>
          </a:p>
        </p:txBody>
      </p:sp>
    </p:spTree>
    <p:extLst>
      <p:ext uri="{BB962C8B-B14F-4D97-AF65-F5344CB8AC3E}">
        <p14:creationId xmlns:p14="http://schemas.microsoft.com/office/powerpoint/2010/main" val="32157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0DB33A-922D-4AB7-8A56-0872C4719C55}"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788AF-4069-4A79-A0EC-240874150F98}" type="slidenum">
              <a:rPr lang="en-US" smtClean="0"/>
              <a:t>‹#›</a:t>
            </a:fld>
            <a:endParaRPr lang="en-US"/>
          </a:p>
        </p:txBody>
      </p:sp>
    </p:spTree>
    <p:extLst>
      <p:ext uri="{BB962C8B-B14F-4D97-AF65-F5344CB8AC3E}">
        <p14:creationId xmlns:p14="http://schemas.microsoft.com/office/powerpoint/2010/main" val="176547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0DB33A-922D-4AB7-8A56-0872C4719C55}" type="datetimeFigureOut">
              <a:rPr lang="en-US" smtClean="0"/>
              <a:t>2/20/2023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BD788AF-4069-4A79-A0EC-240874150F98}" type="slidenum">
              <a:rPr lang="en-US" smtClean="0"/>
              <a:t>‹#›</a:t>
            </a:fld>
            <a:endParaRPr lang="en-US"/>
          </a:p>
        </p:txBody>
      </p:sp>
    </p:spTree>
    <p:extLst>
      <p:ext uri="{BB962C8B-B14F-4D97-AF65-F5344CB8AC3E}">
        <p14:creationId xmlns:p14="http://schemas.microsoft.com/office/powerpoint/2010/main" val="2311709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ww.alternance.fr/actualites/conseils-trouver-une-alternance-632.php" TargetMode="External"/><Relationship Id="rId7" Type="http://schemas.openxmlformats.org/officeDocument/2006/relationships/hyperlink" Target="http://www.profitguide.com/startup/best-practices/do-government-grants-actually-help-small-businesses-64021"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hyperlink" Target="http://www.cyh.com/HealthTopics/HealthTopicDetailsKids.aspx?p=335&amp;np=287&amp;id=2905"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GuZMfKbMW6M?start=211&amp;feature=oembed" TargetMode="External"/><Relationship Id="rId4" Type="http://schemas.openxmlformats.org/officeDocument/2006/relationships/hyperlink" Target="https://www.youtube.com/watch?v=GuZMfKbMW6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tYmvsrkN8po?feature=oembed" TargetMode="External"/><Relationship Id="rId5" Type="http://schemas.openxmlformats.org/officeDocument/2006/relationships/hyperlink" Target="https://www.youtube.com/watch?v=tYmvsrkN8po" TargetMode="Externa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today.anl.gov/2016/09/argonnes-educational-outreach-team-seeks-volunteers-for-niu-stemfes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today.anl.gov/2016/09/argonnes-educational-outreach-team-seeks-volunteers-for-niu-stemfest/"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today.anl.gov/2016/09/argonnes-educational-outreach-team-seeks-volunteers-for-niu-stemfest/"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youthlink.org.uk/recent-news/invest-youth-volunteer-workshops-in-enniskillen/"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np.org/fairnes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gc-habitat.org/get-involved-with-habitat-for-humanity/volunteer/volunteer-now/"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B358-CBDC-9165-9916-8FEAB54CA58C}"/>
              </a:ext>
            </a:extLst>
          </p:cNvPr>
          <p:cNvSpPr>
            <a:spLocks noGrp="1"/>
          </p:cNvSpPr>
          <p:nvPr>
            <p:ph type="ctrTitle"/>
          </p:nvPr>
        </p:nvSpPr>
        <p:spPr/>
        <p:txBody>
          <a:bodyPr/>
          <a:lstStyle/>
          <a:p>
            <a:r>
              <a:rPr lang="en-GB" dirty="0"/>
              <a:t>Student Volunteer Day </a:t>
            </a:r>
          </a:p>
        </p:txBody>
      </p:sp>
      <p:sp>
        <p:nvSpPr>
          <p:cNvPr id="3" name="Subtitle 2">
            <a:extLst>
              <a:ext uri="{FF2B5EF4-FFF2-40B4-BE49-F238E27FC236}">
                <a16:creationId xmlns:a16="http://schemas.microsoft.com/office/drawing/2014/main" id="{3B074217-B57F-19A3-B9A1-B5C8C5908437}"/>
              </a:ext>
            </a:extLst>
          </p:cNvPr>
          <p:cNvSpPr>
            <a:spLocks noGrp="1"/>
          </p:cNvSpPr>
          <p:nvPr>
            <p:ph type="subTitle" idx="1"/>
          </p:nvPr>
        </p:nvSpPr>
        <p:spPr/>
        <p:txBody>
          <a:bodyPr/>
          <a:lstStyle/>
          <a:p>
            <a:r>
              <a:rPr lang="en-GB" dirty="0"/>
              <a:t>Monday 20</a:t>
            </a:r>
            <a:r>
              <a:rPr lang="en-GB" baseline="30000" dirty="0"/>
              <a:t>th</a:t>
            </a:r>
            <a:r>
              <a:rPr lang="en-GB" dirty="0"/>
              <a:t> Feb </a:t>
            </a:r>
          </a:p>
        </p:txBody>
      </p:sp>
    </p:spTree>
    <p:extLst>
      <p:ext uri="{BB962C8B-B14F-4D97-AF65-F5344CB8AC3E}">
        <p14:creationId xmlns:p14="http://schemas.microsoft.com/office/powerpoint/2010/main" val="4171676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618070"/>
            <a:ext cx="1776412" cy="18716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921" y="56237"/>
            <a:ext cx="4572000" cy="1815882"/>
          </a:xfrm>
          <a:prstGeom prst="rect">
            <a:avLst/>
          </a:prstGeom>
        </p:spPr>
        <p:txBody>
          <a:bodyPr>
            <a:spAutoFit/>
          </a:bodyPr>
          <a:lstStyle/>
          <a:p>
            <a:r>
              <a:rPr lang="en-US" sz="2800" b="1" dirty="0"/>
              <a:t>Volunteering teaches you useful new skills things like communication skills, team work and decision making.</a:t>
            </a:r>
          </a:p>
        </p:txBody>
      </p:sp>
      <p:pic>
        <p:nvPicPr>
          <p:cNvPr id="5126" name="Picture 6" descr="Image result for social skill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2564904"/>
            <a:ext cx="238125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government gran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3429000"/>
            <a:ext cx="2346524" cy="156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38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wheel(1)">
                                      <p:cBhvr>
                                        <p:cTn id="10" dur="2000"/>
                                        <p:tgtEl>
                                          <p:spTgt spid="5126"/>
                                        </p:tgtEl>
                                      </p:cBhvr>
                                    </p:animEffect>
                                  </p:childTnLst>
                                </p:cTn>
                              </p:par>
                              <p:par>
                                <p:cTn id="11" presetID="21" presetClass="entr" presetSubtype="1"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wheel(1)">
                                      <p:cBhvr>
                                        <p:cTn id="13" dur="2000"/>
                                        <p:tgtEl>
                                          <p:spTgt spid="5124"/>
                                        </p:tgtEl>
                                      </p:cBhvr>
                                    </p:animEffect>
                                  </p:childTnLst>
                                </p:cTn>
                              </p:par>
                              <p:par>
                                <p:cTn id="14" presetID="21" presetClass="entr" presetSubtype="1" fill="hold" nodeType="withEffect">
                                  <p:stCondLst>
                                    <p:cond delay="0"/>
                                  </p:stCondLst>
                                  <p:childTnLst>
                                    <p:set>
                                      <p:cBhvr>
                                        <p:cTn id="15" dur="1" fill="hold">
                                          <p:stCondLst>
                                            <p:cond delay="0"/>
                                          </p:stCondLst>
                                        </p:cTn>
                                        <p:tgtEl>
                                          <p:spTgt spid="5128"/>
                                        </p:tgtEl>
                                        <p:attrNameLst>
                                          <p:attrName>style.visibility</p:attrName>
                                        </p:attrNameLst>
                                      </p:cBhvr>
                                      <p:to>
                                        <p:strVal val="visible"/>
                                      </p:to>
                                    </p:set>
                                    <p:animEffect transition="in" filter="wheel(1)">
                                      <p:cBhvr>
                                        <p:cTn id="16" dur="2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90B475-0BC8-4C31-B2D5-DBEF2CE57276}"/>
              </a:ext>
            </a:extLst>
          </p:cNvPr>
          <p:cNvSpPr txBox="1"/>
          <p:nvPr/>
        </p:nvSpPr>
        <p:spPr>
          <a:xfrm>
            <a:off x="467544" y="476672"/>
            <a:ext cx="6768752" cy="461665"/>
          </a:xfrm>
          <a:prstGeom prst="rect">
            <a:avLst/>
          </a:prstGeom>
          <a:noFill/>
        </p:spPr>
        <p:txBody>
          <a:bodyPr wrap="square" rtlCol="0">
            <a:spAutoFit/>
          </a:bodyPr>
          <a:lstStyle/>
          <a:p>
            <a:r>
              <a:rPr lang="en-GB" sz="2400" b="1" i="1" dirty="0"/>
              <a:t>Duke of Edinburgh Award </a:t>
            </a:r>
          </a:p>
        </p:txBody>
      </p:sp>
      <p:pic>
        <p:nvPicPr>
          <p:cNvPr id="3" name="Online Media 2" title="Bronze | start your DofE">
            <a:hlinkClick r:id="" action="ppaction://media"/>
            <a:extLst>
              <a:ext uri="{FF2B5EF4-FFF2-40B4-BE49-F238E27FC236}">
                <a16:creationId xmlns:a16="http://schemas.microsoft.com/office/drawing/2014/main" id="{D92F672C-220A-AADC-6D1E-3194C8DCF5DF}"/>
              </a:ext>
            </a:extLst>
          </p:cNvPr>
          <p:cNvPicPr>
            <a:picLocks noRot="1" noChangeAspect="1"/>
          </p:cNvPicPr>
          <p:nvPr>
            <a:videoFile r:link="rId1"/>
          </p:nvPr>
        </p:nvPicPr>
        <p:blipFill>
          <a:blip r:embed="rId3"/>
          <a:stretch>
            <a:fillRect/>
          </a:stretch>
        </p:blipFill>
        <p:spPr>
          <a:xfrm>
            <a:off x="107504" y="1268760"/>
            <a:ext cx="8928992" cy="5044880"/>
          </a:xfrm>
          <a:prstGeom prst="rect">
            <a:avLst/>
          </a:prstGeom>
        </p:spPr>
      </p:pic>
      <p:sp>
        <p:nvSpPr>
          <p:cNvPr id="5" name="TextBox 4">
            <a:extLst>
              <a:ext uri="{FF2B5EF4-FFF2-40B4-BE49-F238E27FC236}">
                <a16:creationId xmlns:a16="http://schemas.microsoft.com/office/drawing/2014/main" id="{7A26D71F-9B04-773F-6C94-87D78E4D2191}"/>
              </a:ext>
            </a:extLst>
          </p:cNvPr>
          <p:cNvSpPr txBox="1"/>
          <p:nvPr/>
        </p:nvSpPr>
        <p:spPr>
          <a:xfrm>
            <a:off x="453372" y="6347246"/>
            <a:ext cx="4590472" cy="369332"/>
          </a:xfrm>
          <a:prstGeom prst="rect">
            <a:avLst/>
          </a:prstGeom>
          <a:noFill/>
        </p:spPr>
        <p:txBody>
          <a:bodyPr wrap="square">
            <a:spAutoFit/>
          </a:bodyPr>
          <a:lstStyle/>
          <a:p>
            <a:r>
              <a:rPr lang="en-GB" dirty="0">
                <a:hlinkClick r:id="rId4"/>
              </a:rPr>
              <a:t>(5) Bronze | start your DofE - YouTube</a:t>
            </a:r>
            <a:endParaRPr lang="en-GB" dirty="0"/>
          </a:p>
        </p:txBody>
      </p:sp>
    </p:spTree>
    <p:extLst>
      <p:ext uri="{BB962C8B-B14F-4D97-AF65-F5344CB8AC3E}">
        <p14:creationId xmlns:p14="http://schemas.microsoft.com/office/powerpoint/2010/main" val="92187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23A34F-5495-C90C-A3E2-1D4DA1493770}"/>
              </a:ext>
            </a:extLst>
          </p:cNvPr>
          <p:cNvPicPr>
            <a:picLocks noChangeAspect="1"/>
          </p:cNvPicPr>
          <p:nvPr/>
        </p:nvPicPr>
        <p:blipFill>
          <a:blip r:embed="rId2"/>
          <a:stretch>
            <a:fillRect/>
          </a:stretch>
        </p:blipFill>
        <p:spPr>
          <a:xfrm>
            <a:off x="323528" y="404663"/>
            <a:ext cx="8136904" cy="5938043"/>
          </a:xfrm>
          <a:prstGeom prst="rect">
            <a:avLst/>
          </a:prstGeom>
        </p:spPr>
      </p:pic>
    </p:spTree>
    <p:extLst>
      <p:ext uri="{BB962C8B-B14F-4D97-AF65-F5344CB8AC3E}">
        <p14:creationId xmlns:p14="http://schemas.microsoft.com/office/powerpoint/2010/main" val="2413979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B29D81-6A25-1168-9BE6-442E530721AB}"/>
              </a:ext>
            </a:extLst>
          </p:cNvPr>
          <p:cNvPicPr>
            <a:picLocks noChangeAspect="1"/>
          </p:cNvPicPr>
          <p:nvPr/>
        </p:nvPicPr>
        <p:blipFill>
          <a:blip r:embed="rId2"/>
          <a:stretch>
            <a:fillRect/>
          </a:stretch>
        </p:blipFill>
        <p:spPr>
          <a:xfrm>
            <a:off x="539552" y="332656"/>
            <a:ext cx="2952328" cy="1276040"/>
          </a:xfrm>
          <a:prstGeom prst="rect">
            <a:avLst/>
          </a:prstGeom>
        </p:spPr>
      </p:pic>
      <p:pic>
        <p:nvPicPr>
          <p:cNvPr id="5" name="Picture 4">
            <a:extLst>
              <a:ext uri="{FF2B5EF4-FFF2-40B4-BE49-F238E27FC236}">
                <a16:creationId xmlns:a16="http://schemas.microsoft.com/office/drawing/2014/main" id="{6E96807F-2CD1-5930-C9D0-290BCE10535F}"/>
              </a:ext>
            </a:extLst>
          </p:cNvPr>
          <p:cNvPicPr>
            <a:picLocks noChangeAspect="1"/>
          </p:cNvPicPr>
          <p:nvPr/>
        </p:nvPicPr>
        <p:blipFill>
          <a:blip r:embed="rId3"/>
          <a:stretch>
            <a:fillRect/>
          </a:stretch>
        </p:blipFill>
        <p:spPr>
          <a:xfrm>
            <a:off x="467544" y="1827066"/>
            <a:ext cx="6588224" cy="2410433"/>
          </a:xfrm>
          <a:prstGeom prst="rect">
            <a:avLst/>
          </a:prstGeom>
        </p:spPr>
      </p:pic>
      <p:pic>
        <p:nvPicPr>
          <p:cNvPr id="7" name="Picture 6">
            <a:extLst>
              <a:ext uri="{FF2B5EF4-FFF2-40B4-BE49-F238E27FC236}">
                <a16:creationId xmlns:a16="http://schemas.microsoft.com/office/drawing/2014/main" id="{16493BCB-3E46-564A-A0C9-E2C8818C273E}"/>
              </a:ext>
            </a:extLst>
          </p:cNvPr>
          <p:cNvPicPr>
            <a:picLocks noChangeAspect="1"/>
          </p:cNvPicPr>
          <p:nvPr/>
        </p:nvPicPr>
        <p:blipFill>
          <a:blip r:embed="rId4"/>
          <a:stretch>
            <a:fillRect/>
          </a:stretch>
        </p:blipFill>
        <p:spPr>
          <a:xfrm>
            <a:off x="539552" y="4381930"/>
            <a:ext cx="3096344" cy="2307413"/>
          </a:xfrm>
          <a:prstGeom prst="rect">
            <a:avLst/>
          </a:prstGeom>
        </p:spPr>
      </p:pic>
      <p:sp>
        <p:nvSpPr>
          <p:cNvPr id="8" name="TextBox 7">
            <a:extLst>
              <a:ext uri="{FF2B5EF4-FFF2-40B4-BE49-F238E27FC236}">
                <a16:creationId xmlns:a16="http://schemas.microsoft.com/office/drawing/2014/main" id="{732D39B8-0CF4-78DF-C06A-AED747E9D0B3}"/>
              </a:ext>
            </a:extLst>
          </p:cNvPr>
          <p:cNvSpPr txBox="1"/>
          <p:nvPr/>
        </p:nvSpPr>
        <p:spPr>
          <a:xfrm>
            <a:off x="3959424" y="476672"/>
            <a:ext cx="3096344" cy="646331"/>
          </a:xfrm>
          <a:prstGeom prst="rect">
            <a:avLst/>
          </a:prstGeom>
          <a:noFill/>
        </p:spPr>
        <p:txBody>
          <a:bodyPr wrap="square" rtlCol="0">
            <a:spAutoFit/>
          </a:bodyPr>
          <a:lstStyle/>
          <a:p>
            <a:r>
              <a:rPr lang="en-GB" sz="3600" b="1" dirty="0">
                <a:solidFill>
                  <a:schemeClr val="accent2"/>
                </a:solidFill>
              </a:rPr>
              <a:t>Some Ideas! </a:t>
            </a:r>
          </a:p>
        </p:txBody>
      </p:sp>
    </p:spTree>
    <p:extLst>
      <p:ext uri="{BB962C8B-B14F-4D97-AF65-F5344CB8AC3E}">
        <p14:creationId xmlns:p14="http://schemas.microsoft.com/office/powerpoint/2010/main" val="2041088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6EF26-5159-72FF-0AA7-7DCC7814A7B7}"/>
              </a:ext>
            </a:extLst>
          </p:cNvPr>
          <p:cNvSpPr txBox="1"/>
          <p:nvPr/>
        </p:nvSpPr>
        <p:spPr>
          <a:xfrm>
            <a:off x="755576" y="476672"/>
            <a:ext cx="5896097" cy="3785652"/>
          </a:xfrm>
          <a:prstGeom prst="rect">
            <a:avLst/>
          </a:prstGeom>
          <a:noFill/>
        </p:spPr>
        <p:txBody>
          <a:bodyPr wrap="square">
            <a:spAutoFit/>
          </a:bodyPr>
          <a:lstStyle/>
          <a:p>
            <a:r>
              <a:rPr lang="en-GB" sz="4000" b="1" i="0" dirty="0">
                <a:solidFill>
                  <a:schemeClr val="accent2"/>
                </a:solidFill>
                <a:effectLst/>
                <a:latin typeface="Raleway" pitchFamily="2" charset="0"/>
              </a:rPr>
              <a:t>You may choose to organise their own charity work through school or by setting up a cake sale or other charity event.</a:t>
            </a:r>
            <a:endParaRPr lang="en-GB" sz="4000" dirty="0">
              <a:solidFill>
                <a:schemeClr val="accent2"/>
              </a:solidFill>
            </a:endParaRPr>
          </a:p>
        </p:txBody>
      </p:sp>
    </p:spTree>
    <p:extLst>
      <p:ext uri="{BB962C8B-B14F-4D97-AF65-F5344CB8AC3E}">
        <p14:creationId xmlns:p14="http://schemas.microsoft.com/office/powerpoint/2010/main" val="243842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is volunteering?">
            <a:hlinkClick r:id="" action="ppaction://media"/>
            <a:extLst>
              <a:ext uri="{FF2B5EF4-FFF2-40B4-BE49-F238E27FC236}">
                <a16:creationId xmlns:a16="http://schemas.microsoft.com/office/drawing/2014/main" id="{02F9E211-E612-0773-2A74-88661F165FDC}"/>
              </a:ext>
            </a:extLst>
          </p:cNvPr>
          <p:cNvPicPr>
            <a:picLocks noRot="1" noChangeAspect="1"/>
          </p:cNvPicPr>
          <p:nvPr>
            <a:videoFile r:link="rId1"/>
          </p:nvPr>
        </p:nvPicPr>
        <p:blipFill>
          <a:blip r:embed="rId4"/>
          <a:stretch>
            <a:fillRect/>
          </a:stretch>
        </p:blipFill>
        <p:spPr>
          <a:xfrm>
            <a:off x="0" y="845820"/>
            <a:ext cx="9144000" cy="5166360"/>
          </a:xfrm>
          <a:prstGeom prst="rect">
            <a:avLst/>
          </a:prstGeom>
        </p:spPr>
      </p:pic>
      <p:sp>
        <p:nvSpPr>
          <p:cNvPr id="4" name="TextBox 3">
            <a:extLst>
              <a:ext uri="{FF2B5EF4-FFF2-40B4-BE49-F238E27FC236}">
                <a16:creationId xmlns:a16="http://schemas.microsoft.com/office/drawing/2014/main" id="{778A3474-7B74-A8CE-9E1C-602FF34B412B}"/>
              </a:ext>
            </a:extLst>
          </p:cNvPr>
          <p:cNvSpPr txBox="1"/>
          <p:nvPr/>
        </p:nvSpPr>
        <p:spPr>
          <a:xfrm>
            <a:off x="539552" y="6237312"/>
            <a:ext cx="4636654" cy="369332"/>
          </a:xfrm>
          <a:prstGeom prst="rect">
            <a:avLst/>
          </a:prstGeom>
          <a:noFill/>
        </p:spPr>
        <p:txBody>
          <a:bodyPr wrap="square">
            <a:spAutoFit/>
          </a:bodyPr>
          <a:lstStyle/>
          <a:p>
            <a:r>
              <a:rPr lang="en-GB" dirty="0">
                <a:hlinkClick r:id="rId5"/>
              </a:rPr>
              <a:t>(5) What is volunteering? - YouTube</a:t>
            </a:r>
            <a:endParaRPr lang="en-GB" dirty="0"/>
          </a:p>
        </p:txBody>
      </p:sp>
    </p:spTree>
    <p:extLst>
      <p:ext uri="{BB962C8B-B14F-4D97-AF65-F5344CB8AC3E}">
        <p14:creationId xmlns:p14="http://schemas.microsoft.com/office/powerpoint/2010/main" val="394851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C919D2-A037-507B-33D0-2E7BFE461371}"/>
              </a:ext>
            </a:extLst>
          </p:cNvPr>
          <p:cNvSpPr txBox="1"/>
          <p:nvPr/>
        </p:nvSpPr>
        <p:spPr>
          <a:xfrm>
            <a:off x="539552" y="836712"/>
            <a:ext cx="6552728" cy="4154984"/>
          </a:xfrm>
          <a:prstGeom prst="rect">
            <a:avLst/>
          </a:prstGeom>
          <a:noFill/>
        </p:spPr>
        <p:txBody>
          <a:bodyPr wrap="square">
            <a:spAutoFit/>
          </a:bodyPr>
          <a:lstStyle/>
          <a:p>
            <a:r>
              <a:rPr lang="en-GB" sz="4400" b="1" dirty="0">
                <a:solidFill>
                  <a:schemeClr val="accent2"/>
                </a:solidFill>
                <a:latin typeface="Calibri" panose="020F0502020204030204" pitchFamily="34" charset="0"/>
                <a:cs typeface="Calibri" panose="020F0502020204030204" pitchFamily="34" charset="0"/>
              </a:rPr>
              <a:t>Volunteering is simple.</a:t>
            </a:r>
          </a:p>
          <a:p>
            <a:endParaRPr lang="en-GB" sz="4400" b="1" dirty="0">
              <a:solidFill>
                <a:schemeClr val="accent2"/>
              </a:solidFill>
              <a:latin typeface="Calibri" panose="020F0502020204030204" pitchFamily="34" charset="0"/>
              <a:cs typeface="Calibri" panose="020F0502020204030204" pitchFamily="34" charset="0"/>
            </a:endParaRPr>
          </a:p>
          <a:p>
            <a:r>
              <a:rPr lang="en-GB" sz="4400" b="1" dirty="0">
                <a:solidFill>
                  <a:schemeClr val="accent2"/>
                </a:solidFill>
                <a:latin typeface="Calibri" panose="020F0502020204030204" pitchFamily="34" charset="0"/>
                <a:cs typeface="Calibri" panose="020F0502020204030204" pitchFamily="34" charset="0"/>
              </a:rPr>
              <a:t>It’s about choosing to give time to help people, the community or society, the environment or animals.</a:t>
            </a:r>
          </a:p>
        </p:txBody>
      </p:sp>
    </p:spTree>
    <p:extLst>
      <p:ext uri="{BB962C8B-B14F-4D97-AF65-F5344CB8AC3E}">
        <p14:creationId xmlns:p14="http://schemas.microsoft.com/office/powerpoint/2010/main" val="2440919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volunteers">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425"/>
          <a:stretch/>
        </p:blipFill>
        <p:spPr bwMode="auto">
          <a:xfrm>
            <a:off x="0" y="188640"/>
            <a:ext cx="9143999" cy="12961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25EB93-736C-9201-2388-D7DFA0F639AC}"/>
              </a:ext>
            </a:extLst>
          </p:cNvPr>
          <p:cNvSpPr txBox="1"/>
          <p:nvPr/>
        </p:nvSpPr>
        <p:spPr>
          <a:xfrm>
            <a:off x="539552" y="1700808"/>
            <a:ext cx="7128792" cy="3108543"/>
          </a:xfrm>
          <a:prstGeom prst="rect">
            <a:avLst/>
          </a:prstGeom>
          <a:noFill/>
        </p:spPr>
        <p:txBody>
          <a:bodyPr wrap="square">
            <a:spAutoFit/>
          </a:bodyPr>
          <a:lstStyle/>
          <a:p>
            <a:pPr algn="l"/>
            <a:r>
              <a:rPr lang="en-GB" sz="2800" b="1" i="0" dirty="0">
                <a:solidFill>
                  <a:srgbClr val="000000"/>
                </a:solidFill>
                <a:effectLst/>
                <a:latin typeface="+mj-lt"/>
              </a:rPr>
              <a:t>Improving student wellbeing </a:t>
            </a:r>
          </a:p>
          <a:p>
            <a:pPr algn="l"/>
            <a:endParaRPr lang="en-GB" sz="2800" dirty="0">
              <a:solidFill>
                <a:srgbClr val="000000"/>
              </a:solidFill>
              <a:latin typeface="+mj-lt"/>
            </a:endParaRPr>
          </a:p>
          <a:p>
            <a:pPr algn="l"/>
            <a:r>
              <a:rPr lang="en-GB" sz="2800" b="0" i="0" dirty="0">
                <a:solidFill>
                  <a:srgbClr val="000000"/>
                </a:solidFill>
                <a:effectLst/>
                <a:latin typeface="+mj-lt"/>
              </a:rPr>
              <a:t>These are usually very interactive and fun, helping you to socialise. It also encourages students in other places to set up their own activities and celebrations during this week.</a:t>
            </a:r>
          </a:p>
        </p:txBody>
      </p:sp>
      <p:pic>
        <p:nvPicPr>
          <p:cNvPr id="6" name="Picture 5">
            <a:extLst>
              <a:ext uri="{FF2B5EF4-FFF2-40B4-BE49-F238E27FC236}">
                <a16:creationId xmlns:a16="http://schemas.microsoft.com/office/drawing/2014/main" id="{DB0E02B6-72D4-919B-FB61-E3E3DD20078C}"/>
              </a:ext>
            </a:extLst>
          </p:cNvPr>
          <p:cNvPicPr>
            <a:picLocks noChangeAspect="1"/>
          </p:cNvPicPr>
          <p:nvPr/>
        </p:nvPicPr>
        <p:blipFill>
          <a:blip r:embed="rId5"/>
          <a:stretch>
            <a:fillRect/>
          </a:stretch>
        </p:blipFill>
        <p:spPr>
          <a:xfrm>
            <a:off x="2123728" y="4509120"/>
            <a:ext cx="3021058" cy="1963688"/>
          </a:xfrm>
          <a:prstGeom prst="rect">
            <a:avLst/>
          </a:prstGeom>
        </p:spPr>
      </p:pic>
    </p:spTree>
    <p:extLst>
      <p:ext uri="{BB962C8B-B14F-4D97-AF65-F5344CB8AC3E}">
        <p14:creationId xmlns:p14="http://schemas.microsoft.com/office/powerpoint/2010/main" val="3714069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2815D9-9AE5-9533-1898-E38EA69ED142}"/>
              </a:ext>
            </a:extLst>
          </p:cNvPr>
          <p:cNvSpPr txBox="1"/>
          <p:nvPr/>
        </p:nvSpPr>
        <p:spPr>
          <a:xfrm>
            <a:off x="251520" y="1700808"/>
            <a:ext cx="7272808" cy="3046988"/>
          </a:xfrm>
          <a:prstGeom prst="rect">
            <a:avLst/>
          </a:prstGeom>
          <a:noFill/>
        </p:spPr>
        <p:txBody>
          <a:bodyPr wrap="square">
            <a:spAutoFit/>
          </a:bodyPr>
          <a:lstStyle/>
          <a:p>
            <a:pPr algn="l"/>
            <a:r>
              <a:rPr lang="en-GB" sz="2400" b="1" i="0" dirty="0">
                <a:solidFill>
                  <a:srgbClr val="000000"/>
                </a:solidFill>
                <a:effectLst/>
                <a:latin typeface="Raleway" pitchFamily="2" charset="0"/>
              </a:rPr>
              <a:t>Developing student’ employability </a:t>
            </a:r>
            <a:endParaRPr lang="en-GB" sz="2400" b="0" i="0" dirty="0">
              <a:solidFill>
                <a:srgbClr val="000000"/>
              </a:solidFill>
              <a:effectLst/>
              <a:latin typeface="Raleway" pitchFamily="2" charset="0"/>
            </a:endParaRPr>
          </a:p>
          <a:p>
            <a:pPr algn="l"/>
            <a:endParaRPr lang="en-GB" sz="2400" dirty="0">
              <a:solidFill>
                <a:srgbClr val="000000"/>
              </a:solidFill>
              <a:latin typeface="Raleway" pitchFamily="2" charset="0"/>
            </a:endParaRPr>
          </a:p>
          <a:p>
            <a:pPr algn="l"/>
            <a:r>
              <a:rPr lang="en-GB" sz="2400" b="0" i="0" dirty="0">
                <a:solidFill>
                  <a:srgbClr val="000000"/>
                </a:solidFill>
                <a:effectLst/>
                <a:latin typeface="Raleway" pitchFamily="2" charset="0"/>
              </a:rPr>
              <a:t>Student Volunteering Week aims to do this by providing students with more opportunities to volunteer. They can increase awareness of the ways in which students are able to volunteer. Volunteering makes students more appealing to any future jobs that they apply to.</a:t>
            </a:r>
          </a:p>
        </p:txBody>
      </p:sp>
      <p:pic>
        <p:nvPicPr>
          <p:cNvPr id="4" name="Picture 2" descr="Image result for volunteers">
            <a:hlinkClick r:id="rId2"/>
            <a:extLst>
              <a:ext uri="{FF2B5EF4-FFF2-40B4-BE49-F238E27FC236}">
                <a16:creationId xmlns:a16="http://schemas.microsoft.com/office/drawing/2014/main" id="{24F22B3D-BB33-211D-A5D1-A39D6E48B1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425"/>
          <a:stretch/>
        </p:blipFill>
        <p:spPr bwMode="auto">
          <a:xfrm>
            <a:off x="0" y="188640"/>
            <a:ext cx="9143999" cy="12961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1B75CEA-7899-1404-4973-1E5C4D83D3C0}"/>
              </a:ext>
            </a:extLst>
          </p:cNvPr>
          <p:cNvPicPr>
            <a:picLocks noChangeAspect="1"/>
          </p:cNvPicPr>
          <p:nvPr/>
        </p:nvPicPr>
        <p:blipFill>
          <a:blip r:embed="rId4"/>
          <a:stretch>
            <a:fillRect/>
          </a:stretch>
        </p:blipFill>
        <p:spPr>
          <a:xfrm>
            <a:off x="5220072" y="4595925"/>
            <a:ext cx="3830258" cy="2174345"/>
          </a:xfrm>
          <a:prstGeom prst="rect">
            <a:avLst/>
          </a:prstGeom>
        </p:spPr>
      </p:pic>
    </p:spTree>
    <p:extLst>
      <p:ext uri="{BB962C8B-B14F-4D97-AF65-F5344CB8AC3E}">
        <p14:creationId xmlns:p14="http://schemas.microsoft.com/office/powerpoint/2010/main" val="4269059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volunteers">
            <a:hlinkClick r:id="rId2"/>
            <a:extLst>
              <a:ext uri="{FF2B5EF4-FFF2-40B4-BE49-F238E27FC236}">
                <a16:creationId xmlns:a16="http://schemas.microsoft.com/office/drawing/2014/main" id="{4EBD3699-E5F7-CF0E-DFD8-6CBFA07FB0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425"/>
          <a:stretch/>
        </p:blipFill>
        <p:spPr bwMode="auto">
          <a:xfrm>
            <a:off x="36513" y="-27384"/>
            <a:ext cx="9143999" cy="12961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71D8F6-EEC3-7D58-7CAC-8886B1F4FCAA}"/>
              </a:ext>
            </a:extLst>
          </p:cNvPr>
          <p:cNvSpPr txBox="1"/>
          <p:nvPr/>
        </p:nvSpPr>
        <p:spPr>
          <a:xfrm>
            <a:off x="467544" y="1690413"/>
            <a:ext cx="6624736" cy="3108543"/>
          </a:xfrm>
          <a:prstGeom prst="rect">
            <a:avLst/>
          </a:prstGeom>
          <a:noFill/>
        </p:spPr>
        <p:txBody>
          <a:bodyPr wrap="square">
            <a:spAutoFit/>
          </a:bodyPr>
          <a:lstStyle/>
          <a:p>
            <a:pPr algn="l"/>
            <a:r>
              <a:rPr lang="en-GB" sz="2800" b="1" i="0" dirty="0">
                <a:solidFill>
                  <a:srgbClr val="000000"/>
                </a:solidFill>
                <a:effectLst/>
                <a:latin typeface="Raleway" pitchFamily="2" charset="0"/>
              </a:rPr>
              <a:t>Contributing to the wider and local environment </a:t>
            </a:r>
          </a:p>
          <a:p>
            <a:pPr algn="l"/>
            <a:endParaRPr lang="en-GB" sz="2800" b="1" dirty="0">
              <a:solidFill>
                <a:srgbClr val="000000"/>
              </a:solidFill>
              <a:latin typeface="Raleway" pitchFamily="2" charset="0"/>
            </a:endParaRPr>
          </a:p>
          <a:p>
            <a:pPr algn="l"/>
            <a:r>
              <a:rPr lang="en-GB" sz="2800" b="0" i="0" dirty="0">
                <a:solidFill>
                  <a:srgbClr val="000000"/>
                </a:solidFill>
                <a:effectLst/>
                <a:latin typeface="Raleway" pitchFamily="2" charset="0"/>
              </a:rPr>
              <a:t>You may become more excited and passionate about volunteering for your chosen topic.</a:t>
            </a:r>
          </a:p>
          <a:p>
            <a:pPr algn="l">
              <a:buFont typeface="Arial" panose="020B0604020202020204" pitchFamily="34" charset="0"/>
              <a:buChar char="•"/>
            </a:pPr>
            <a:endParaRPr lang="en-GB" sz="2800" dirty="0">
              <a:solidFill>
                <a:srgbClr val="000000"/>
              </a:solidFill>
              <a:latin typeface="Raleway" pitchFamily="2" charset="0"/>
            </a:endParaRPr>
          </a:p>
        </p:txBody>
      </p:sp>
      <p:pic>
        <p:nvPicPr>
          <p:cNvPr id="5" name="Picture 4">
            <a:extLst>
              <a:ext uri="{FF2B5EF4-FFF2-40B4-BE49-F238E27FC236}">
                <a16:creationId xmlns:a16="http://schemas.microsoft.com/office/drawing/2014/main" id="{33FF08DB-0F8D-3F00-4CF1-2C497B000867}"/>
              </a:ext>
            </a:extLst>
          </p:cNvPr>
          <p:cNvPicPr>
            <a:picLocks noChangeAspect="1"/>
          </p:cNvPicPr>
          <p:nvPr/>
        </p:nvPicPr>
        <p:blipFill>
          <a:blip r:embed="rId4"/>
          <a:stretch>
            <a:fillRect/>
          </a:stretch>
        </p:blipFill>
        <p:spPr>
          <a:xfrm>
            <a:off x="5220072" y="4174606"/>
            <a:ext cx="3779912" cy="2513789"/>
          </a:xfrm>
          <a:prstGeom prst="rect">
            <a:avLst/>
          </a:prstGeom>
        </p:spPr>
      </p:pic>
    </p:spTree>
    <p:extLst>
      <p:ext uri="{BB962C8B-B14F-4D97-AF65-F5344CB8AC3E}">
        <p14:creationId xmlns:p14="http://schemas.microsoft.com/office/powerpoint/2010/main" val="298725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voluntee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 y="1"/>
            <a:ext cx="1554836" cy="1378622"/>
          </a:xfrm>
          <a:prstGeom prst="rect">
            <a:avLst/>
          </a:prstGeom>
          <a:noFill/>
          <a:extLst>
            <a:ext uri="{909E8E84-426E-40DD-AFC4-6F175D3DCCD1}">
              <a14:hiddenFill xmlns:a14="http://schemas.microsoft.com/office/drawing/2010/main">
                <a:solidFill>
                  <a:srgbClr val="FFFFFF"/>
                </a:solidFill>
              </a14:hiddenFill>
            </a:ext>
          </a:extLst>
        </p:spPr>
      </p:pic>
      <p:sp>
        <p:nvSpPr>
          <p:cNvPr id="2" name="7-Point Star 1"/>
          <p:cNvSpPr/>
          <p:nvPr/>
        </p:nvSpPr>
        <p:spPr>
          <a:xfrm>
            <a:off x="159231" y="908720"/>
            <a:ext cx="4032448" cy="3926287"/>
          </a:xfrm>
          <a:prstGeom prst="star7">
            <a:avLst/>
          </a:prstGeom>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dirty="0"/>
          </a:p>
          <a:p>
            <a:pPr algn="ctr"/>
            <a:r>
              <a:rPr lang="en-GB" sz="2200" b="1" dirty="0"/>
              <a:t>Over </a:t>
            </a:r>
            <a:r>
              <a:rPr lang="en-GB" sz="2400" b="1" dirty="0">
                <a:solidFill>
                  <a:srgbClr val="FFFF00"/>
                </a:solidFill>
              </a:rPr>
              <a:t>850,000</a:t>
            </a:r>
            <a:r>
              <a:rPr lang="en-GB" sz="2200" b="1" dirty="0"/>
              <a:t> people work in the voluntary sector (either full or part time, 65% are women).</a:t>
            </a:r>
            <a:endParaRPr lang="en-US" sz="2200" b="1" dirty="0"/>
          </a:p>
        </p:txBody>
      </p:sp>
      <p:sp>
        <p:nvSpPr>
          <p:cNvPr id="4" name="7-Point Star 3"/>
          <p:cNvSpPr/>
          <p:nvPr/>
        </p:nvSpPr>
        <p:spPr>
          <a:xfrm>
            <a:off x="4860032" y="211589"/>
            <a:ext cx="4032448" cy="3456384"/>
          </a:xfrm>
          <a:prstGeom prst="star7">
            <a:avLst/>
          </a:prstGeom>
          <a:solidFill>
            <a:schemeClr val="accent6">
              <a:lumMod val="75000"/>
            </a:schemeClr>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dirty="0"/>
          </a:p>
          <a:p>
            <a:pPr algn="ctr"/>
            <a:r>
              <a:rPr lang="en-GB" sz="2200" b="1" dirty="0"/>
              <a:t>There are over 160,000 voluntary organisations .</a:t>
            </a:r>
            <a:endParaRPr lang="en-US" sz="2200" b="1" dirty="0"/>
          </a:p>
        </p:txBody>
      </p:sp>
      <p:sp>
        <p:nvSpPr>
          <p:cNvPr id="5" name="7-Point Star 4"/>
          <p:cNvSpPr/>
          <p:nvPr/>
        </p:nvSpPr>
        <p:spPr>
          <a:xfrm>
            <a:off x="3257273" y="2996952"/>
            <a:ext cx="4032448" cy="3816424"/>
          </a:xfrm>
          <a:prstGeom prst="star7">
            <a:avLst/>
          </a:prstGeom>
          <a:solidFill>
            <a:srgbClr val="00B050"/>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dirty="0"/>
          </a:p>
          <a:p>
            <a:pPr algn="ctr"/>
            <a:r>
              <a:rPr lang="en-GB" sz="2000" b="1" dirty="0"/>
              <a:t>The charity sector gets its money from many of different places including individuals and the government.</a:t>
            </a:r>
            <a:endParaRPr lang="en-US" sz="2000" b="1" dirty="0"/>
          </a:p>
        </p:txBody>
      </p:sp>
    </p:spTree>
    <p:extLst>
      <p:ext uri="{BB962C8B-B14F-4D97-AF65-F5344CB8AC3E}">
        <p14:creationId xmlns:p14="http://schemas.microsoft.com/office/powerpoint/2010/main" val="167583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141" y="94476"/>
            <a:ext cx="8770633" cy="646331"/>
          </a:xfrm>
          <a:prstGeom prst="rect">
            <a:avLst/>
          </a:prstGeom>
          <a:solidFill>
            <a:schemeClr val="tx2"/>
          </a:solidFill>
        </p:spPr>
        <p:txBody>
          <a:bodyPr wrap="square" rtlCol="0">
            <a:spAutoFit/>
          </a:bodyPr>
          <a:lstStyle/>
          <a:p>
            <a:r>
              <a:rPr lang="en-GB" sz="3600" b="1" dirty="0">
                <a:solidFill>
                  <a:schemeClr val="bg1"/>
                </a:solidFill>
              </a:rPr>
              <a:t>What does the future look like for charities?</a:t>
            </a:r>
            <a:endParaRPr lang="en-US" sz="3600" b="1" dirty="0">
              <a:solidFill>
                <a:schemeClr val="bg1"/>
              </a:solidFill>
            </a:endParaRPr>
          </a:p>
        </p:txBody>
      </p:sp>
      <p:sp>
        <p:nvSpPr>
          <p:cNvPr id="3" name="Down Arrow 2"/>
          <p:cNvSpPr/>
          <p:nvPr/>
        </p:nvSpPr>
        <p:spPr>
          <a:xfrm>
            <a:off x="251520" y="1122399"/>
            <a:ext cx="648072" cy="108012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a:off x="4276203" y="1671331"/>
            <a:ext cx="720080" cy="108012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43609" y="980728"/>
            <a:ext cx="2664295" cy="1938992"/>
          </a:xfrm>
          <a:prstGeom prst="rect">
            <a:avLst/>
          </a:prstGeom>
          <a:noFill/>
        </p:spPr>
        <p:txBody>
          <a:bodyPr wrap="square" rtlCol="0">
            <a:spAutoFit/>
          </a:bodyPr>
          <a:lstStyle/>
          <a:p>
            <a:r>
              <a:rPr lang="en-GB" sz="2400" dirty="0"/>
              <a:t>Spending on public services (buses, schools, hospitals, care) and squeeze on households. </a:t>
            </a:r>
            <a:endParaRPr lang="en-US" sz="2400" dirty="0"/>
          </a:p>
        </p:txBody>
      </p:sp>
      <p:sp>
        <p:nvSpPr>
          <p:cNvPr id="7" name="TextBox 6"/>
          <p:cNvSpPr txBox="1"/>
          <p:nvPr/>
        </p:nvSpPr>
        <p:spPr>
          <a:xfrm>
            <a:off x="4996283" y="1983874"/>
            <a:ext cx="2664295" cy="1200329"/>
          </a:xfrm>
          <a:prstGeom prst="rect">
            <a:avLst/>
          </a:prstGeom>
          <a:noFill/>
        </p:spPr>
        <p:txBody>
          <a:bodyPr wrap="square" rtlCol="0">
            <a:spAutoFit/>
          </a:bodyPr>
          <a:lstStyle/>
          <a:p>
            <a:r>
              <a:rPr lang="en-GB" sz="2400" dirty="0"/>
              <a:t>More people will need the services of a charity. </a:t>
            </a:r>
            <a:endParaRPr lang="en-US" sz="2400" dirty="0"/>
          </a:p>
        </p:txBody>
      </p:sp>
      <p:sp>
        <p:nvSpPr>
          <p:cNvPr id="6" name="Equal 5"/>
          <p:cNvSpPr/>
          <p:nvPr/>
        </p:nvSpPr>
        <p:spPr>
          <a:xfrm>
            <a:off x="3412107" y="2060848"/>
            <a:ext cx="864096" cy="72895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076" name="Picture 4" descr="Image result for fairnes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289" y="3800448"/>
            <a:ext cx="2197981" cy="21328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07904" y="3994312"/>
            <a:ext cx="3492388" cy="2308324"/>
          </a:xfrm>
          <a:prstGeom prst="rect">
            <a:avLst/>
          </a:prstGeom>
          <a:noFill/>
        </p:spPr>
        <p:txBody>
          <a:bodyPr wrap="square" rtlCol="0">
            <a:spAutoFit/>
          </a:bodyPr>
          <a:lstStyle/>
          <a:p>
            <a:r>
              <a:rPr lang="en-GB" sz="2400" dirty="0"/>
              <a:t>With changes in relations with Europe and less money being spent on people on low incomes, charities need to fight for </a:t>
            </a:r>
            <a:r>
              <a:rPr lang="en-GB" sz="2400" b="1" dirty="0"/>
              <a:t>fairness</a:t>
            </a:r>
            <a:r>
              <a:rPr lang="en-GB" sz="2400" dirty="0"/>
              <a:t> and </a:t>
            </a:r>
            <a:r>
              <a:rPr lang="en-GB" sz="2400" b="1" dirty="0"/>
              <a:t>equality. </a:t>
            </a:r>
            <a:endParaRPr lang="en-US" sz="2400" b="1" dirty="0"/>
          </a:p>
        </p:txBody>
      </p:sp>
    </p:spTree>
    <p:extLst>
      <p:ext uri="{BB962C8B-B14F-4D97-AF65-F5344CB8AC3E}">
        <p14:creationId xmlns:p14="http://schemas.microsoft.com/office/powerpoint/2010/main" val="9594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anim calcmode="lin" valueType="num">
                                      <p:cBhvr additive="base">
                                        <p:cTn id="29" dur="500" fill="hold"/>
                                        <p:tgtEl>
                                          <p:spTgt spid="3076"/>
                                        </p:tgtEl>
                                        <p:attrNameLst>
                                          <p:attrName>ppt_x</p:attrName>
                                        </p:attrNameLst>
                                      </p:cBhvr>
                                      <p:tavLst>
                                        <p:tav tm="0">
                                          <p:val>
                                            <p:strVal val="#ppt_x"/>
                                          </p:val>
                                        </p:tav>
                                        <p:tav tm="100000">
                                          <p:val>
                                            <p:strVal val="#ppt_x"/>
                                          </p:val>
                                        </p:tav>
                                      </p:tavLst>
                                    </p:anim>
                                    <p:anim calcmode="lin" valueType="num">
                                      <p:cBhvr additive="base">
                                        <p:cTn id="30" dur="500" fill="hold"/>
                                        <p:tgtEl>
                                          <p:spTgt spid="307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6"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voluntee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88" y="88732"/>
            <a:ext cx="3483306" cy="13960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51920" y="97120"/>
            <a:ext cx="5112568" cy="2062103"/>
          </a:xfrm>
          <a:prstGeom prst="rect">
            <a:avLst/>
          </a:prstGeom>
          <a:noFill/>
        </p:spPr>
        <p:txBody>
          <a:bodyPr wrap="square" rtlCol="0">
            <a:spAutoFit/>
          </a:bodyPr>
          <a:lstStyle/>
          <a:p>
            <a:r>
              <a:rPr lang="en-GB" sz="3200" b="1" dirty="0"/>
              <a:t>Even though many volunteers need to be 14 to join or raise money for a charity…</a:t>
            </a:r>
            <a:endParaRPr lang="en-US" sz="3200" b="1" dirty="0"/>
          </a:p>
        </p:txBody>
      </p:sp>
      <p:sp>
        <p:nvSpPr>
          <p:cNvPr id="5" name="TextBox 4"/>
          <p:cNvSpPr txBox="1"/>
          <p:nvPr/>
        </p:nvSpPr>
        <p:spPr>
          <a:xfrm rot="21333433">
            <a:off x="272896" y="2475252"/>
            <a:ext cx="4863133" cy="3046988"/>
          </a:xfrm>
          <a:prstGeom prst="rect">
            <a:avLst/>
          </a:prstGeom>
          <a:solidFill>
            <a:schemeClr val="accent3">
              <a:lumMod val="60000"/>
              <a:lumOff val="40000"/>
            </a:schemeClr>
          </a:solidFill>
        </p:spPr>
        <p:txBody>
          <a:bodyPr wrap="square" rtlCol="0">
            <a:spAutoFit/>
          </a:bodyPr>
          <a:lstStyle/>
          <a:p>
            <a:r>
              <a:rPr lang="en-GB" sz="3200" dirty="0"/>
              <a:t>Try looking into areas that might interest you – raising money for a skate park, research into diseases,  or helping those less fortunate.  </a:t>
            </a:r>
            <a:endParaRPr lang="en-US" sz="3200" dirty="0"/>
          </a:p>
        </p:txBody>
      </p:sp>
      <p:sp>
        <p:nvSpPr>
          <p:cNvPr id="4" name="TextBox 3"/>
          <p:cNvSpPr txBox="1"/>
          <p:nvPr/>
        </p:nvSpPr>
        <p:spPr>
          <a:xfrm>
            <a:off x="5543600" y="2276872"/>
            <a:ext cx="3348880" cy="4104456"/>
          </a:xfrm>
          <a:prstGeom prst="rect">
            <a:avLst/>
          </a:prstGeom>
          <a:noFill/>
        </p:spPr>
        <p:txBody>
          <a:bodyPr wrap="square" rtlCol="0">
            <a:spAutoFit/>
          </a:bodyPr>
          <a:lstStyle/>
          <a:p>
            <a:r>
              <a:rPr lang="en-GB" sz="3200" dirty="0"/>
              <a:t>How you might do it. Join a nationally recognised organisation or maybe something more local?  </a:t>
            </a:r>
            <a:endParaRPr lang="en-US" sz="3200" dirty="0"/>
          </a:p>
        </p:txBody>
      </p:sp>
    </p:spTree>
    <p:extLst>
      <p:ext uri="{BB962C8B-B14F-4D97-AF65-F5344CB8AC3E}">
        <p14:creationId xmlns:p14="http://schemas.microsoft.com/office/powerpoint/2010/main" val="188878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C0B3BFA7A9A24CA883D0ACA70E7C9B" ma:contentTypeVersion="11" ma:contentTypeDescription="Create a new document." ma:contentTypeScope="" ma:versionID="4aaffe1991320cb1a16658bcca0592a3">
  <xsd:schema xmlns:xsd="http://www.w3.org/2001/XMLSchema" xmlns:xs="http://www.w3.org/2001/XMLSchema" xmlns:p="http://schemas.microsoft.com/office/2006/metadata/properties" xmlns:ns2="e254b84a-1569-4d35-acb1-62960b3f1bf5" xmlns:ns3="a803c934-34f3-4985-a535-158aa957c780" targetNamespace="http://schemas.microsoft.com/office/2006/metadata/properties" ma:root="true" ma:fieldsID="96f7483a391e0e461e4ea455bb2fc02e" ns2:_="" ns3:_="">
    <xsd:import namespace="e254b84a-1569-4d35-acb1-62960b3f1bf5"/>
    <xsd:import namespace="a803c934-34f3-4985-a535-158aa957c78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LengthInSecond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54b84a-1569-4d35-acb1-62960b3f1bf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6" nillable="true" ma:displayName="Taxonomy Catch All Column" ma:hidden="true" ma:list="{d9e878a3-95d3-4cd4-92e9-8154aa19397a}" ma:internalName="TaxCatchAll" ma:showField="CatchAllData" ma:web="e254b84a-1569-4d35-acb1-62960b3f1bf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803c934-34f3-4985-a535-158aa957c78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a1b5098-4f07-4e54-b2a7-b11b9048d0d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54b84a-1569-4d35-acb1-62960b3f1bf5" xsi:nil="true"/>
    <lcf76f155ced4ddcb4097134ff3c332f xmlns="a803c934-34f3-4985-a535-158aa957c780">
      <Terms xmlns="http://schemas.microsoft.com/office/infopath/2007/PartnerControls"/>
    </lcf76f155ced4ddcb4097134ff3c332f>
    <_dlc_DocId xmlns="e254b84a-1569-4d35-acb1-62960b3f1bf5">DW5E2V4XT5ZU-166672843-155856</_dlc_DocId>
    <_dlc_DocIdUrl xmlns="e254b84a-1569-4d35-acb1-62960b3f1bf5">
      <Url>https://hollygirt.sharepoint.com/sites/SchoolFiles/_layouts/15/DocIdRedir.aspx?ID=DW5E2V4XT5ZU-166672843-155856</Url>
      <Description>DW5E2V4XT5ZU-166672843-155856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8BA4B98-FA2B-4204-A8E2-23111520D828}"/>
</file>

<file path=customXml/itemProps2.xml><?xml version="1.0" encoding="utf-8"?>
<ds:datastoreItem xmlns:ds="http://schemas.openxmlformats.org/officeDocument/2006/customXml" ds:itemID="{7D04AE36-C8B0-4D9F-85D7-F00B99AA9DCE}">
  <ds:schemaRefs>
    <ds:schemaRef ds:uri="http://schemas.microsoft.com/sharepoint/v3/contenttype/forms"/>
  </ds:schemaRefs>
</ds:datastoreItem>
</file>

<file path=customXml/itemProps3.xml><?xml version="1.0" encoding="utf-8"?>
<ds:datastoreItem xmlns:ds="http://schemas.openxmlformats.org/officeDocument/2006/customXml" ds:itemID="{D0F7C305-FD85-45B7-B207-35CC1306B061}">
  <ds:schemaRefs>
    <ds:schemaRef ds:uri="85383585-82ea-4f04-96fe-3ebf03e00db8"/>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490c6b40-b9b2-4d32-9e3a-248b3fa2d39a"/>
  </ds:schemaRefs>
</ds:datastoreItem>
</file>

<file path=customXml/itemProps4.xml><?xml version="1.0" encoding="utf-8"?>
<ds:datastoreItem xmlns:ds="http://schemas.openxmlformats.org/officeDocument/2006/customXml" ds:itemID="{2DD708D4-F4F6-4473-AF49-6CE05BA8EDF5}"/>
</file>

<file path=docProps/app.xml><?xml version="1.0" encoding="utf-8"?>
<Properties xmlns="http://schemas.openxmlformats.org/officeDocument/2006/extended-properties" xmlns:vt="http://schemas.openxmlformats.org/officeDocument/2006/docPropsVTypes">
  <Template>Facet</Template>
  <TotalTime>229</TotalTime>
  <Words>426</Words>
  <Application>Microsoft Office PowerPoint</Application>
  <PresentationFormat>On-screen Show (4:3)</PresentationFormat>
  <Paragraphs>39</Paragraphs>
  <Slides>14</Slides>
  <Notes>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Raleway</vt:lpstr>
      <vt:lpstr>Trebuchet MS</vt:lpstr>
      <vt:lpstr>Wingdings 3</vt:lpstr>
      <vt:lpstr>Facet</vt:lpstr>
      <vt:lpstr>Student Volunteer Day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Minehead Middle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Casey</dc:creator>
  <cp:lastModifiedBy>Mike Casey</cp:lastModifiedBy>
  <cp:revision>28</cp:revision>
  <dcterms:created xsi:type="dcterms:W3CDTF">2017-05-29T11:50:14Z</dcterms:created>
  <dcterms:modified xsi:type="dcterms:W3CDTF">2023-02-20T08:09:49Z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0x01010095C0B3BFA7A9A24CA883D0ACA70E7C9B</vt:lpwstr>
  </property>
  <property fmtid="{D5CDD505-2E9C-101B-9397-08002B2CF9AE}" pid="3" name="_dlc_DocIdItemGuid">
    <vt:lpwstr>ba7f7f99-6a6d-4c0b-a240-5e96eed2a959</vt:lpwstr>
  </property>
</Properties>
</file>