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2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8" d="100"/>
          <a:sy n="68" d="100"/>
        </p:scale>
        <p:origin x="4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E88838-4F6D-43B3-B90A-E0CA61671EDE}"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339C8E-76CD-48DA-95CF-B0B36AC54023}" type="slidenum">
              <a:rPr lang="en-GB" smtClean="0"/>
              <a:t>‹#›</a:t>
            </a:fld>
            <a:endParaRPr lang="en-GB"/>
          </a:p>
        </p:txBody>
      </p:sp>
    </p:spTree>
    <p:extLst>
      <p:ext uri="{BB962C8B-B14F-4D97-AF65-F5344CB8AC3E}">
        <p14:creationId xmlns:p14="http://schemas.microsoft.com/office/powerpoint/2010/main" val="291459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E88838-4F6D-43B3-B90A-E0CA61671EDE}"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339C8E-76CD-48DA-95CF-B0B36AC54023}" type="slidenum">
              <a:rPr lang="en-GB" smtClean="0"/>
              <a:t>‹#›</a:t>
            </a:fld>
            <a:endParaRPr lang="en-GB"/>
          </a:p>
        </p:txBody>
      </p:sp>
    </p:spTree>
    <p:extLst>
      <p:ext uri="{BB962C8B-B14F-4D97-AF65-F5344CB8AC3E}">
        <p14:creationId xmlns:p14="http://schemas.microsoft.com/office/powerpoint/2010/main" val="1563337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E88838-4F6D-43B3-B90A-E0CA61671EDE}"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339C8E-76CD-48DA-95CF-B0B36AC54023}"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2269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E88838-4F6D-43B3-B90A-E0CA61671EDE}"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339C8E-76CD-48DA-95CF-B0B36AC54023}" type="slidenum">
              <a:rPr lang="en-GB" smtClean="0"/>
              <a:t>‹#›</a:t>
            </a:fld>
            <a:endParaRPr lang="en-GB"/>
          </a:p>
        </p:txBody>
      </p:sp>
    </p:spTree>
    <p:extLst>
      <p:ext uri="{BB962C8B-B14F-4D97-AF65-F5344CB8AC3E}">
        <p14:creationId xmlns:p14="http://schemas.microsoft.com/office/powerpoint/2010/main" val="3500225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E88838-4F6D-43B3-B90A-E0CA61671EDE}"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339C8E-76CD-48DA-95CF-B0B36AC54023}"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843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E88838-4F6D-43B3-B90A-E0CA61671EDE}"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339C8E-76CD-48DA-95CF-B0B36AC54023}" type="slidenum">
              <a:rPr lang="en-GB" smtClean="0"/>
              <a:t>‹#›</a:t>
            </a:fld>
            <a:endParaRPr lang="en-GB"/>
          </a:p>
        </p:txBody>
      </p:sp>
    </p:spTree>
    <p:extLst>
      <p:ext uri="{BB962C8B-B14F-4D97-AF65-F5344CB8AC3E}">
        <p14:creationId xmlns:p14="http://schemas.microsoft.com/office/powerpoint/2010/main" val="3477039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E88838-4F6D-43B3-B90A-E0CA61671EDE}"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339C8E-76CD-48DA-95CF-B0B36AC54023}" type="slidenum">
              <a:rPr lang="en-GB" smtClean="0"/>
              <a:t>‹#›</a:t>
            </a:fld>
            <a:endParaRPr lang="en-GB"/>
          </a:p>
        </p:txBody>
      </p:sp>
    </p:spTree>
    <p:extLst>
      <p:ext uri="{BB962C8B-B14F-4D97-AF65-F5344CB8AC3E}">
        <p14:creationId xmlns:p14="http://schemas.microsoft.com/office/powerpoint/2010/main" val="123216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E88838-4F6D-43B3-B90A-E0CA61671EDE}"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339C8E-76CD-48DA-95CF-B0B36AC54023}" type="slidenum">
              <a:rPr lang="en-GB" smtClean="0"/>
              <a:t>‹#›</a:t>
            </a:fld>
            <a:endParaRPr lang="en-GB"/>
          </a:p>
        </p:txBody>
      </p:sp>
    </p:spTree>
    <p:extLst>
      <p:ext uri="{BB962C8B-B14F-4D97-AF65-F5344CB8AC3E}">
        <p14:creationId xmlns:p14="http://schemas.microsoft.com/office/powerpoint/2010/main" val="328382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E88838-4F6D-43B3-B90A-E0CA61671EDE}"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339C8E-76CD-48DA-95CF-B0B36AC54023}" type="slidenum">
              <a:rPr lang="en-GB" smtClean="0"/>
              <a:t>‹#›</a:t>
            </a:fld>
            <a:endParaRPr lang="en-GB"/>
          </a:p>
        </p:txBody>
      </p:sp>
    </p:spTree>
    <p:extLst>
      <p:ext uri="{BB962C8B-B14F-4D97-AF65-F5344CB8AC3E}">
        <p14:creationId xmlns:p14="http://schemas.microsoft.com/office/powerpoint/2010/main" val="296725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E88838-4F6D-43B3-B90A-E0CA61671EDE}"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339C8E-76CD-48DA-95CF-B0B36AC54023}" type="slidenum">
              <a:rPr lang="en-GB" smtClean="0"/>
              <a:t>‹#›</a:t>
            </a:fld>
            <a:endParaRPr lang="en-GB"/>
          </a:p>
        </p:txBody>
      </p:sp>
    </p:spTree>
    <p:extLst>
      <p:ext uri="{BB962C8B-B14F-4D97-AF65-F5344CB8AC3E}">
        <p14:creationId xmlns:p14="http://schemas.microsoft.com/office/powerpoint/2010/main" val="88642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E88838-4F6D-43B3-B90A-E0CA61671EDE}" type="datetimeFigureOut">
              <a:rPr lang="en-GB" smtClean="0"/>
              <a:t>10/10/2022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339C8E-76CD-48DA-95CF-B0B36AC54023}" type="slidenum">
              <a:rPr lang="en-GB" smtClean="0"/>
              <a:t>‹#›</a:t>
            </a:fld>
            <a:endParaRPr lang="en-GB"/>
          </a:p>
        </p:txBody>
      </p:sp>
    </p:spTree>
    <p:extLst>
      <p:ext uri="{BB962C8B-B14F-4D97-AF65-F5344CB8AC3E}">
        <p14:creationId xmlns:p14="http://schemas.microsoft.com/office/powerpoint/2010/main" val="231930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E88838-4F6D-43B3-B90A-E0CA61671EDE}" type="datetimeFigureOut">
              <a:rPr lang="en-GB" smtClean="0"/>
              <a:t>10/10/2022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339C8E-76CD-48DA-95CF-B0B36AC54023}" type="slidenum">
              <a:rPr lang="en-GB" smtClean="0"/>
              <a:t>‹#›</a:t>
            </a:fld>
            <a:endParaRPr lang="en-GB"/>
          </a:p>
        </p:txBody>
      </p:sp>
    </p:spTree>
    <p:extLst>
      <p:ext uri="{BB962C8B-B14F-4D97-AF65-F5344CB8AC3E}">
        <p14:creationId xmlns:p14="http://schemas.microsoft.com/office/powerpoint/2010/main" val="33093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E88838-4F6D-43B3-B90A-E0CA61671EDE}" type="datetimeFigureOut">
              <a:rPr lang="en-GB" smtClean="0"/>
              <a:t>10/10/2022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339C8E-76CD-48DA-95CF-B0B36AC54023}" type="slidenum">
              <a:rPr lang="en-GB" smtClean="0"/>
              <a:t>‹#›</a:t>
            </a:fld>
            <a:endParaRPr lang="en-GB"/>
          </a:p>
        </p:txBody>
      </p:sp>
    </p:spTree>
    <p:extLst>
      <p:ext uri="{BB962C8B-B14F-4D97-AF65-F5344CB8AC3E}">
        <p14:creationId xmlns:p14="http://schemas.microsoft.com/office/powerpoint/2010/main" val="237808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88838-4F6D-43B3-B90A-E0CA61671EDE}" type="datetimeFigureOut">
              <a:rPr lang="en-GB" smtClean="0"/>
              <a:t>10/10/2022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339C8E-76CD-48DA-95CF-B0B36AC54023}" type="slidenum">
              <a:rPr lang="en-GB" smtClean="0"/>
              <a:t>‹#›</a:t>
            </a:fld>
            <a:endParaRPr lang="en-GB"/>
          </a:p>
        </p:txBody>
      </p:sp>
    </p:spTree>
    <p:extLst>
      <p:ext uri="{BB962C8B-B14F-4D97-AF65-F5344CB8AC3E}">
        <p14:creationId xmlns:p14="http://schemas.microsoft.com/office/powerpoint/2010/main" val="2863110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2E88838-4F6D-43B3-B90A-E0CA61671EDE}" type="datetimeFigureOut">
              <a:rPr lang="en-GB" smtClean="0"/>
              <a:t>10/10/2022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339C8E-76CD-48DA-95CF-B0B36AC54023}" type="slidenum">
              <a:rPr lang="en-GB" smtClean="0"/>
              <a:t>‹#›</a:t>
            </a:fld>
            <a:endParaRPr lang="en-GB"/>
          </a:p>
        </p:txBody>
      </p:sp>
    </p:spTree>
    <p:extLst>
      <p:ext uri="{BB962C8B-B14F-4D97-AF65-F5344CB8AC3E}">
        <p14:creationId xmlns:p14="http://schemas.microsoft.com/office/powerpoint/2010/main" val="110380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E88838-4F6D-43B3-B90A-E0CA61671EDE}" type="datetimeFigureOut">
              <a:rPr lang="en-GB" smtClean="0"/>
              <a:t>10/10/2022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339C8E-76CD-48DA-95CF-B0B36AC54023}" type="slidenum">
              <a:rPr lang="en-GB" smtClean="0"/>
              <a:t>‹#›</a:t>
            </a:fld>
            <a:endParaRPr lang="en-GB"/>
          </a:p>
        </p:txBody>
      </p:sp>
    </p:spTree>
    <p:extLst>
      <p:ext uri="{BB962C8B-B14F-4D97-AF65-F5344CB8AC3E}">
        <p14:creationId xmlns:p14="http://schemas.microsoft.com/office/powerpoint/2010/main" val="354313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E88838-4F6D-43B3-B90A-E0CA61671EDE}" type="datetimeFigureOut">
              <a:rPr lang="en-GB" smtClean="0"/>
              <a:t>10/10/2022</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F339C8E-76CD-48DA-95CF-B0B36AC54023}" type="slidenum">
              <a:rPr lang="en-GB" smtClean="0"/>
              <a:t>‹#›</a:t>
            </a:fld>
            <a:endParaRPr lang="en-GB"/>
          </a:p>
        </p:txBody>
      </p:sp>
    </p:spTree>
    <p:extLst>
      <p:ext uri="{BB962C8B-B14F-4D97-AF65-F5344CB8AC3E}">
        <p14:creationId xmlns:p14="http://schemas.microsoft.com/office/powerpoint/2010/main" val="38060969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x6bz_ekkrYA?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DxIDKZHW3-E?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2DB2-143E-475A-A2FE-9BB9E1861DA0}"/>
              </a:ext>
            </a:extLst>
          </p:cNvPr>
          <p:cNvSpPr>
            <a:spLocks noGrp="1"/>
          </p:cNvSpPr>
          <p:nvPr>
            <p:ph type="ctrTitle"/>
          </p:nvPr>
        </p:nvSpPr>
        <p:spPr>
          <a:xfrm>
            <a:off x="1125515" y="225214"/>
            <a:ext cx="5826719" cy="1646302"/>
          </a:xfrm>
        </p:spPr>
        <p:txBody>
          <a:bodyPr/>
          <a:lstStyle/>
          <a:p>
            <a:r>
              <a:rPr lang="en-GB" dirty="0"/>
              <a:t>World Mental Health Day 2022</a:t>
            </a:r>
          </a:p>
        </p:txBody>
      </p:sp>
      <p:pic>
        <p:nvPicPr>
          <p:cNvPr id="4" name="Picture 3">
            <a:extLst>
              <a:ext uri="{FF2B5EF4-FFF2-40B4-BE49-F238E27FC236}">
                <a16:creationId xmlns:a16="http://schemas.microsoft.com/office/drawing/2014/main" id="{CDA7704C-BF52-2ADA-3319-192247ADE334}"/>
              </a:ext>
            </a:extLst>
          </p:cNvPr>
          <p:cNvPicPr>
            <a:picLocks noChangeAspect="1"/>
          </p:cNvPicPr>
          <p:nvPr/>
        </p:nvPicPr>
        <p:blipFill rotWithShape="1">
          <a:blip r:embed="rId2"/>
          <a:srcRect l="25346" r="25262"/>
          <a:stretch/>
        </p:blipFill>
        <p:spPr>
          <a:xfrm>
            <a:off x="3075940" y="2001731"/>
            <a:ext cx="2992120" cy="4219575"/>
          </a:xfrm>
          <a:prstGeom prst="rect">
            <a:avLst/>
          </a:prstGeom>
        </p:spPr>
      </p:pic>
    </p:spTree>
    <p:extLst>
      <p:ext uri="{BB962C8B-B14F-4D97-AF65-F5344CB8AC3E}">
        <p14:creationId xmlns:p14="http://schemas.microsoft.com/office/powerpoint/2010/main" val="2949282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CA8D-60CB-9325-27D6-F1CC0F040454}"/>
              </a:ext>
            </a:extLst>
          </p:cNvPr>
          <p:cNvSpPr>
            <a:spLocks noGrp="1"/>
          </p:cNvSpPr>
          <p:nvPr>
            <p:ph type="title"/>
          </p:nvPr>
        </p:nvSpPr>
        <p:spPr/>
        <p:txBody>
          <a:bodyPr/>
          <a:lstStyle/>
          <a:p>
            <a:r>
              <a:rPr lang="en-GB" dirty="0"/>
              <a:t>How can we look after our own mental health?</a:t>
            </a:r>
          </a:p>
        </p:txBody>
      </p:sp>
      <p:sp>
        <p:nvSpPr>
          <p:cNvPr id="3" name="Content Placeholder 2">
            <a:extLst>
              <a:ext uri="{FF2B5EF4-FFF2-40B4-BE49-F238E27FC236}">
                <a16:creationId xmlns:a16="http://schemas.microsoft.com/office/drawing/2014/main" id="{FBC11313-1315-7F3A-6446-DAE86B9CCD19}"/>
              </a:ext>
            </a:extLst>
          </p:cNvPr>
          <p:cNvSpPr>
            <a:spLocks noGrp="1"/>
          </p:cNvSpPr>
          <p:nvPr>
            <p:ph idx="1"/>
          </p:nvPr>
        </p:nvSpPr>
        <p:spPr>
          <a:xfrm>
            <a:off x="609599" y="1714434"/>
            <a:ext cx="7045961" cy="3880773"/>
          </a:xfrm>
        </p:spPr>
        <p:txBody>
          <a:bodyPr>
            <a:normAutofit lnSpcReduction="10000"/>
          </a:bodyPr>
          <a:lstStyle/>
          <a:p>
            <a:pPr algn="l"/>
            <a:r>
              <a:rPr lang="en-GB" b="0" i="0" dirty="0">
                <a:solidFill>
                  <a:srgbClr val="373737"/>
                </a:solidFill>
                <a:effectLst/>
                <a:latin typeface="OpenSans"/>
              </a:rPr>
              <a:t>Talk to someone you trust for support </a:t>
            </a:r>
          </a:p>
          <a:p>
            <a:pPr marL="0" indent="0" algn="l">
              <a:buNone/>
            </a:pPr>
            <a:r>
              <a:rPr lang="en-GB" b="1" i="0" dirty="0">
                <a:solidFill>
                  <a:srgbClr val="373737"/>
                </a:solidFill>
                <a:effectLst/>
                <a:latin typeface="OpenSans"/>
              </a:rPr>
              <a:t>Many of us have learned to bottle things up inside us and try to ignore painful feelings. It can take a lot of courage to tell someone else how we’re feeling or what we’re finding hard, especially if we don’t usually do that kind of thing.</a:t>
            </a:r>
            <a:endParaRPr lang="en-GB" b="0" i="0" dirty="0">
              <a:solidFill>
                <a:srgbClr val="373737"/>
              </a:solidFill>
              <a:effectLst/>
              <a:latin typeface="OpenSans"/>
            </a:endParaRPr>
          </a:p>
          <a:p>
            <a:pPr marL="0" indent="0" algn="l">
              <a:buNone/>
            </a:pPr>
            <a:r>
              <a:rPr lang="en-GB" b="0" i="0" dirty="0">
                <a:solidFill>
                  <a:srgbClr val="373737"/>
                </a:solidFill>
                <a:effectLst/>
                <a:latin typeface="OpenSans"/>
              </a:rPr>
              <a:t>Just talking things through with a person we trust can help and feel like a relief.</a:t>
            </a:r>
          </a:p>
          <a:p>
            <a:pPr marL="0" indent="0" algn="l">
              <a:buNone/>
            </a:pPr>
            <a:r>
              <a:rPr lang="en-GB" b="1" i="0" dirty="0">
                <a:solidFill>
                  <a:srgbClr val="373737"/>
                </a:solidFill>
                <a:effectLst/>
                <a:latin typeface="Galano"/>
              </a:rPr>
              <a:t>Talking may change the way you feel about a situation</a:t>
            </a:r>
          </a:p>
          <a:p>
            <a:pPr marL="0" indent="0" algn="l">
              <a:buNone/>
            </a:pPr>
            <a:r>
              <a:rPr lang="en-GB" b="0" i="0" dirty="0">
                <a:solidFill>
                  <a:srgbClr val="373737"/>
                </a:solidFill>
                <a:effectLst/>
                <a:latin typeface="OpenSans"/>
              </a:rPr>
              <a:t>Use your own words. It’ll make you feel safer and less alone, and that will help protect your mental health and prevent problems.</a:t>
            </a:r>
          </a:p>
          <a:p>
            <a:pPr marL="0" indent="0" algn="l">
              <a:buNone/>
            </a:pPr>
            <a:r>
              <a:rPr lang="en-GB" b="0" i="0" dirty="0">
                <a:solidFill>
                  <a:srgbClr val="373737"/>
                </a:solidFill>
                <a:effectLst/>
                <a:latin typeface="OpenSans"/>
              </a:rPr>
              <a:t>Talking may also change how you see and feel about the situation in ways you find helpful.</a:t>
            </a:r>
          </a:p>
          <a:p>
            <a:pPr marL="0" indent="0">
              <a:buNone/>
            </a:pPr>
            <a:endParaRPr lang="en-GB" dirty="0"/>
          </a:p>
        </p:txBody>
      </p:sp>
      <p:pic>
        <p:nvPicPr>
          <p:cNvPr id="4" name="Picture 3">
            <a:extLst>
              <a:ext uri="{FF2B5EF4-FFF2-40B4-BE49-F238E27FC236}">
                <a16:creationId xmlns:a16="http://schemas.microsoft.com/office/drawing/2014/main" id="{47425F25-E84A-7593-C725-A3E56DAC74AE}"/>
              </a:ext>
            </a:extLst>
          </p:cNvPr>
          <p:cNvPicPr>
            <a:picLocks noChangeAspect="1"/>
          </p:cNvPicPr>
          <p:nvPr/>
        </p:nvPicPr>
        <p:blipFill>
          <a:blip r:embed="rId2"/>
          <a:stretch>
            <a:fillRect/>
          </a:stretch>
        </p:blipFill>
        <p:spPr>
          <a:xfrm>
            <a:off x="4532243" y="5182451"/>
            <a:ext cx="2210628" cy="1468998"/>
          </a:xfrm>
          <a:prstGeom prst="rect">
            <a:avLst/>
          </a:prstGeom>
        </p:spPr>
      </p:pic>
    </p:spTree>
    <p:extLst>
      <p:ext uri="{BB962C8B-B14F-4D97-AF65-F5344CB8AC3E}">
        <p14:creationId xmlns:p14="http://schemas.microsoft.com/office/powerpoint/2010/main" val="300808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CA8D-60CB-9325-27D6-F1CC0F040454}"/>
              </a:ext>
            </a:extLst>
          </p:cNvPr>
          <p:cNvSpPr>
            <a:spLocks noGrp="1"/>
          </p:cNvSpPr>
          <p:nvPr>
            <p:ph type="title"/>
          </p:nvPr>
        </p:nvSpPr>
        <p:spPr/>
        <p:txBody>
          <a:bodyPr>
            <a:normAutofit fontScale="90000"/>
          </a:bodyPr>
          <a:lstStyle/>
          <a:p>
            <a:r>
              <a:rPr lang="en-GB" dirty="0"/>
              <a:t>How can we look after our own mental health? https://www.youtube.com/watch?v=x6bz_ekkrYA</a:t>
            </a:r>
          </a:p>
        </p:txBody>
      </p:sp>
      <p:pic>
        <p:nvPicPr>
          <p:cNvPr id="7" name="Online Media 6" title="5 Steps to Wellbeing Animation">
            <a:hlinkClick r:id="" action="ppaction://media"/>
            <a:extLst>
              <a:ext uri="{FF2B5EF4-FFF2-40B4-BE49-F238E27FC236}">
                <a16:creationId xmlns:a16="http://schemas.microsoft.com/office/drawing/2014/main" id="{C685A4B8-B7E3-EED4-4716-9035E4358DFC}"/>
              </a:ext>
            </a:extLst>
          </p:cNvPr>
          <p:cNvPicPr>
            <a:picLocks noRot="1" noChangeAspect="1"/>
          </p:cNvPicPr>
          <p:nvPr>
            <a:videoFile r:link="rId1"/>
          </p:nvPr>
        </p:nvPicPr>
        <p:blipFill>
          <a:blip r:embed="rId3"/>
          <a:stretch>
            <a:fillRect/>
          </a:stretch>
        </p:blipFill>
        <p:spPr>
          <a:xfrm>
            <a:off x="238500" y="1656522"/>
            <a:ext cx="8756600" cy="4947479"/>
          </a:xfrm>
          <a:prstGeom prst="rect">
            <a:avLst/>
          </a:prstGeom>
        </p:spPr>
      </p:pic>
    </p:spTree>
    <p:extLst>
      <p:ext uri="{BB962C8B-B14F-4D97-AF65-F5344CB8AC3E}">
        <p14:creationId xmlns:p14="http://schemas.microsoft.com/office/powerpoint/2010/main" val="327643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C9827-6EF9-3050-F6E6-F5BD6AE1CFF2}"/>
              </a:ext>
            </a:extLst>
          </p:cNvPr>
          <p:cNvSpPr>
            <a:spLocks noGrp="1"/>
          </p:cNvSpPr>
          <p:nvPr>
            <p:ph type="title"/>
          </p:nvPr>
        </p:nvSpPr>
        <p:spPr/>
        <p:txBody>
          <a:bodyPr/>
          <a:lstStyle/>
          <a:p>
            <a:r>
              <a:rPr lang="en-GB" dirty="0"/>
              <a:t>Where can you find support?</a:t>
            </a:r>
          </a:p>
        </p:txBody>
      </p:sp>
      <p:sp>
        <p:nvSpPr>
          <p:cNvPr id="3" name="Content Placeholder 2">
            <a:extLst>
              <a:ext uri="{FF2B5EF4-FFF2-40B4-BE49-F238E27FC236}">
                <a16:creationId xmlns:a16="http://schemas.microsoft.com/office/drawing/2014/main" id="{9D667BB5-D929-60AA-19D6-2F4FCAAF446E}"/>
              </a:ext>
            </a:extLst>
          </p:cNvPr>
          <p:cNvSpPr>
            <a:spLocks noGrp="1"/>
          </p:cNvSpPr>
          <p:nvPr>
            <p:ph idx="1"/>
          </p:nvPr>
        </p:nvSpPr>
        <p:spPr/>
        <p:txBody>
          <a:bodyPr/>
          <a:lstStyle/>
          <a:p>
            <a:r>
              <a:rPr lang="en-GB" dirty="0"/>
              <a:t>Family </a:t>
            </a:r>
          </a:p>
          <a:p>
            <a:r>
              <a:rPr lang="en-GB" dirty="0"/>
              <a:t>Friends </a:t>
            </a:r>
          </a:p>
          <a:p>
            <a:r>
              <a:rPr lang="en-GB" dirty="0"/>
              <a:t>Teachers </a:t>
            </a:r>
          </a:p>
          <a:p>
            <a:r>
              <a:rPr lang="en-GB" dirty="0"/>
              <a:t>Other trusted adults </a:t>
            </a:r>
          </a:p>
        </p:txBody>
      </p:sp>
      <p:pic>
        <p:nvPicPr>
          <p:cNvPr id="5" name="Picture 4">
            <a:extLst>
              <a:ext uri="{FF2B5EF4-FFF2-40B4-BE49-F238E27FC236}">
                <a16:creationId xmlns:a16="http://schemas.microsoft.com/office/drawing/2014/main" id="{87E2E297-D0B7-4D33-3946-CEB308C4BD8A}"/>
              </a:ext>
            </a:extLst>
          </p:cNvPr>
          <p:cNvPicPr>
            <a:picLocks noChangeAspect="1"/>
          </p:cNvPicPr>
          <p:nvPr/>
        </p:nvPicPr>
        <p:blipFill>
          <a:blip r:embed="rId2"/>
          <a:stretch>
            <a:fillRect/>
          </a:stretch>
        </p:blipFill>
        <p:spPr>
          <a:xfrm>
            <a:off x="785654" y="4278511"/>
            <a:ext cx="5128033" cy="1289170"/>
          </a:xfrm>
          <a:prstGeom prst="rect">
            <a:avLst/>
          </a:prstGeom>
        </p:spPr>
      </p:pic>
    </p:spTree>
    <p:extLst>
      <p:ext uri="{BB962C8B-B14F-4D97-AF65-F5344CB8AC3E}">
        <p14:creationId xmlns:p14="http://schemas.microsoft.com/office/powerpoint/2010/main" val="364865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DD62-90C8-274F-5BFD-B01B9B89F9E0}"/>
              </a:ext>
            </a:extLst>
          </p:cNvPr>
          <p:cNvSpPr>
            <a:spLocks noGrp="1"/>
          </p:cNvSpPr>
          <p:nvPr>
            <p:ph type="title"/>
          </p:nvPr>
        </p:nvSpPr>
        <p:spPr/>
        <p:txBody>
          <a:bodyPr/>
          <a:lstStyle/>
          <a:p>
            <a:r>
              <a:rPr lang="en-GB" dirty="0"/>
              <a:t>World Mental Health Day </a:t>
            </a:r>
          </a:p>
        </p:txBody>
      </p:sp>
      <p:sp>
        <p:nvSpPr>
          <p:cNvPr id="3" name="Content Placeholder 2">
            <a:extLst>
              <a:ext uri="{FF2B5EF4-FFF2-40B4-BE49-F238E27FC236}">
                <a16:creationId xmlns:a16="http://schemas.microsoft.com/office/drawing/2014/main" id="{E04B3CAC-64DB-C894-8C22-99F08141EF8B}"/>
              </a:ext>
            </a:extLst>
          </p:cNvPr>
          <p:cNvSpPr>
            <a:spLocks noGrp="1"/>
          </p:cNvSpPr>
          <p:nvPr>
            <p:ph idx="1"/>
          </p:nvPr>
        </p:nvSpPr>
        <p:spPr>
          <a:xfrm>
            <a:off x="609599" y="2160591"/>
            <a:ext cx="6347714" cy="938210"/>
          </a:xfrm>
        </p:spPr>
        <p:txBody>
          <a:bodyPr/>
          <a:lstStyle/>
          <a:p>
            <a:r>
              <a:rPr lang="en-GB" b="0" i="0" dirty="0">
                <a:solidFill>
                  <a:srgbClr val="373737"/>
                </a:solidFill>
                <a:effectLst/>
                <a:latin typeface="OpenSans"/>
              </a:rPr>
              <a:t>This Years theme is:</a:t>
            </a:r>
          </a:p>
          <a:p>
            <a:pPr marL="0" indent="0">
              <a:buNone/>
            </a:pPr>
            <a:r>
              <a:rPr lang="en-GB" dirty="0">
                <a:solidFill>
                  <a:srgbClr val="373737"/>
                </a:solidFill>
                <a:latin typeface="OpenSans"/>
              </a:rPr>
              <a:t>	</a:t>
            </a:r>
            <a:r>
              <a:rPr lang="en-GB" b="0" i="0" dirty="0">
                <a:solidFill>
                  <a:srgbClr val="373737"/>
                </a:solidFill>
                <a:effectLst/>
                <a:latin typeface="OpenSans"/>
              </a:rPr>
              <a:t>'</a:t>
            </a:r>
            <a:r>
              <a:rPr lang="en-GB" b="1" i="0" dirty="0">
                <a:solidFill>
                  <a:srgbClr val="373737"/>
                </a:solidFill>
                <a:effectLst/>
                <a:latin typeface="OpenSans"/>
              </a:rPr>
              <a:t>Make mental health and wellbeing for all a global priority</a:t>
            </a:r>
            <a:r>
              <a:rPr lang="en-GB" b="0" i="0" dirty="0">
                <a:solidFill>
                  <a:srgbClr val="373737"/>
                </a:solidFill>
                <a:effectLst/>
                <a:latin typeface="OpenSans"/>
              </a:rPr>
              <a:t>'</a:t>
            </a:r>
            <a:endParaRPr lang="en-GB" dirty="0"/>
          </a:p>
        </p:txBody>
      </p:sp>
      <p:sp>
        <p:nvSpPr>
          <p:cNvPr id="5" name="TextBox 4">
            <a:extLst>
              <a:ext uri="{FF2B5EF4-FFF2-40B4-BE49-F238E27FC236}">
                <a16:creationId xmlns:a16="http://schemas.microsoft.com/office/drawing/2014/main" id="{758FEC52-8A11-5927-6260-0690DEBB0B2A}"/>
              </a:ext>
            </a:extLst>
          </p:cNvPr>
          <p:cNvSpPr txBox="1"/>
          <p:nvPr/>
        </p:nvSpPr>
        <p:spPr>
          <a:xfrm>
            <a:off x="910590" y="3640296"/>
            <a:ext cx="4584700" cy="1477328"/>
          </a:xfrm>
          <a:prstGeom prst="rect">
            <a:avLst/>
          </a:prstGeom>
          <a:noFill/>
        </p:spPr>
        <p:txBody>
          <a:bodyPr wrap="square">
            <a:spAutoFit/>
          </a:bodyPr>
          <a:lstStyle/>
          <a:p>
            <a:r>
              <a:rPr lang="en-GB" b="0" i="1" dirty="0">
                <a:solidFill>
                  <a:srgbClr val="373737"/>
                </a:solidFill>
                <a:effectLst/>
                <a:latin typeface="OpenSans"/>
              </a:rPr>
              <a:t>World Mental Health Day is also a chance to talk about mental health in general, how we need to look after it, and how important it is to talk about things and get help if you are struggling.</a:t>
            </a:r>
            <a:endParaRPr lang="en-GB" i="1" dirty="0"/>
          </a:p>
        </p:txBody>
      </p:sp>
    </p:spTree>
    <p:extLst>
      <p:ext uri="{BB962C8B-B14F-4D97-AF65-F5344CB8AC3E}">
        <p14:creationId xmlns:p14="http://schemas.microsoft.com/office/powerpoint/2010/main" val="77316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e All Have Mental Health">
            <a:hlinkClick r:id="" action="ppaction://media"/>
            <a:extLst>
              <a:ext uri="{FF2B5EF4-FFF2-40B4-BE49-F238E27FC236}">
                <a16:creationId xmlns:a16="http://schemas.microsoft.com/office/drawing/2014/main" id="{DA8D0814-D681-6D1E-F710-03D7C2305036}"/>
              </a:ext>
            </a:extLst>
          </p:cNvPr>
          <p:cNvPicPr>
            <a:picLocks noRot="1" noChangeAspect="1"/>
          </p:cNvPicPr>
          <p:nvPr>
            <a:videoFile r:link="rId1"/>
          </p:nvPr>
        </p:nvPicPr>
        <p:blipFill>
          <a:blip r:embed="rId3"/>
          <a:stretch>
            <a:fillRect/>
          </a:stretch>
        </p:blipFill>
        <p:spPr>
          <a:xfrm>
            <a:off x="0" y="845820"/>
            <a:ext cx="9144000" cy="5166360"/>
          </a:xfrm>
          <a:prstGeom prst="rect">
            <a:avLst/>
          </a:prstGeom>
        </p:spPr>
      </p:pic>
      <p:sp>
        <p:nvSpPr>
          <p:cNvPr id="6" name="TextBox 5">
            <a:extLst>
              <a:ext uri="{FF2B5EF4-FFF2-40B4-BE49-F238E27FC236}">
                <a16:creationId xmlns:a16="http://schemas.microsoft.com/office/drawing/2014/main" id="{E1C4ABA7-DAD3-3E76-8647-74750ED55420}"/>
              </a:ext>
            </a:extLst>
          </p:cNvPr>
          <p:cNvSpPr txBox="1"/>
          <p:nvPr/>
        </p:nvSpPr>
        <p:spPr>
          <a:xfrm>
            <a:off x="448310" y="6346875"/>
            <a:ext cx="5866130" cy="369332"/>
          </a:xfrm>
          <a:prstGeom prst="rect">
            <a:avLst/>
          </a:prstGeom>
          <a:noFill/>
        </p:spPr>
        <p:txBody>
          <a:bodyPr wrap="square">
            <a:spAutoFit/>
          </a:bodyPr>
          <a:lstStyle/>
          <a:p>
            <a:r>
              <a:rPr lang="en-GB" dirty="0"/>
              <a:t>https://www.youtube.com/watch?v=DxIDKZHW3-E</a:t>
            </a:r>
          </a:p>
        </p:txBody>
      </p:sp>
    </p:spTree>
    <p:extLst>
      <p:ext uri="{BB962C8B-B14F-4D97-AF65-F5344CB8AC3E}">
        <p14:creationId xmlns:p14="http://schemas.microsoft.com/office/powerpoint/2010/main" val="41467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46DF-EC56-0853-84B6-6FC2E7532EB5}"/>
              </a:ext>
            </a:extLst>
          </p:cNvPr>
          <p:cNvSpPr>
            <a:spLocks noGrp="1"/>
          </p:cNvSpPr>
          <p:nvPr>
            <p:ph type="title"/>
          </p:nvPr>
        </p:nvSpPr>
        <p:spPr/>
        <p:txBody>
          <a:bodyPr/>
          <a:lstStyle/>
          <a:p>
            <a:r>
              <a:rPr lang="en-GB" dirty="0"/>
              <a:t>Feelings </a:t>
            </a:r>
          </a:p>
        </p:txBody>
      </p:sp>
      <p:pic>
        <p:nvPicPr>
          <p:cNvPr id="7" name="Picture 6">
            <a:extLst>
              <a:ext uri="{FF2B5EF4-FFF2-40B4-BE49-F238E27FC236}">
                <a16:creationId xmlns:a16="http://schemas.microsoft.com/office/drawing/2014/main" id="{704D3433-689A-AC73-EB7F-4B8919A244C4}"/>
              </a:ext>
            </a:extLst>
          </p:cNvPr>
          <p:cNvPicPr>
            <a:picLocks noChangeAspect="1"/>
          </p:cNvPicPr>
          <p:nvPr/>
        </p:nvPicPr>
        <p:blipFill>
          <a:blip r:embed="rId2"/>
          <a:stretch>
            <a:fillRect/>
          </a:stretch>
        </p:blipFill>
        <p:spPr>
          <a:xfrm>
            <a:off x="609599" y="1501333"/>
            <a:ext cx="6620234" cy="3781867"/>
          </a:xfrm>
          <a:prstGeom prst="rect">
            <a:avLst/>
          </a:prstGeom>
        </p:spPr>
      </p:pic>
    </p:spTree>
    <p:extLst>
      <p:ext uri="{BB962C8B-B14F-4D97-AF65-F5344CB8AC3E}">
        <p14:creationId xmlns:p14="http://schemas.microsoft.com/office/powerpoint/2010/main" val="228190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FDD1E2-966D-19AB-464B-96839C714C07}"/>
              </a:ext>
            </a:extLst>
          </p:cNvPr>
          <p:cNvPicPr>
            <a:picLocks noChangeAspect="1"/>
          </p:cNvPicPr>
          <p:nvPr/>
        </p:nvPicPr>
        <p:blipFill>
          <a:blip r:embed="rId2"/>
          <a:stretch>
            <a:fillRect/>
          </a:stretch>
        </p:blipFill>
        <p:spPr>
          <a:xfrm>
            <a:off x="429577" y="1173480"/>
            <a:ext cx="6678804" cy="4302760"/>
          </a:xfrm>
          <a:prstGeom prst="rect">
            <a:avLst/>
          </a:prstGeom>
        </p:spPr>
      </p:pic>
      <p:sp>
        <p:nvSpPr>
          <p:cNvPr id="6" name="Rectangle 5">
            <a:extLst>
              <a:ext uri="{FF2B5EF4-FFF2-40B4-BE49-F238E27FC236}">
                <a16:creationId xmlns:a16="http://schemas.microsoft.com/office/drawing/2014/main" id="{0A58E98E-0997-BAD0-2BD2-5A1BA0A9F535}"/>
              </a:ext>
            </a:extLst>
          </p:cNvPr>
          <p:cNvSpPr/>
          <p:nvPr/>
        </p:nvSpPr>
        <p:spPr>
          <a:xfrm>
            <a:off x="528320" y="5049520"/>
            <a:ext cx="1407160" cy="375920"/>
          </a:xfrm>
          <a:prstGeom prst="rect">
            <a:avLst/>
          </a:prstGeom>
          <a:solidFill>
            <a:srgbClr val="E5E2E0"/>
          </a:solidFill>
          <a:ln>
            <a:solidFill>
              <a:srgbClr val="E5E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B69571C5-D9F2-B23B-BEE7-B7534767D3ED}"/>
              </a:ext>
            </a:extLst>
          </p:cNvPr>
          <p:cNvSpPr>
            <a:spLocks noGrp="1"/>
          </p:cNvSpPr>
          <p:nvPr>
            <p:ph type="title"/>
          </p:nvPr>
        </p:nvSpPr>
        <p:spPr>
          <a:xfrm>
            <a:off x="429577" y="375920"/>
            <a:ext cx="6347713" cy="1320800"/>
          </a:xfrm>
        </p:spPr>
        <p:txBody>
          <a:bodyPr/>
          <a:lstStyle/>
          <a:p>
            <a:r>
              <a:rPr lang="en-GB" dirty="0"/>
              <a:t>Feelings </a:t>
            </a:r>
          </a:p>
        </p:txBody>
      </p:sp>
    </p:spTree>
    <p:extLst>
      <p:ext uri="{BB962C8B-B14F-4D97-AF65-F5344CB8AC3E}">
        <p14:creationId xmlns:p14="http://schemas.microsoft.com/office/powerpoint/2010/main" val="217025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CA8D-60CB-9325-27D6-F1CC0F040454}"/>
              </a:ext>
            </a:extLst>
          </p:cNvPr>
          <p:cNvSpPr>
            <a:spLocks noGrp="1"/>
          </p:cNvSpPr>
          <p:nvPr>
            <p:ph type="title"/>
          </p:nvPr>
        </p:nvSpPr>
        <p:spPr/>
        <p:txBody>
          <a:bodyPr/>
          <a:lstStyle/>
          <a:p>
            <a:r>
              <a:rPr lang="en-GB" dirty="0"/>
              <a:t>How can we look after our own mental health?</a:t>
            </a:r>
          </a:p>
        </p:txBody>
      </p:sp>
      <p:pic>
        <p:nvPicPr>
          <p:cNvPr id="5" name="Picture 4">
            <a:extLst>
              <a:ext uri="{FF2B5EF4-FFF2-40B4-BE49-F238E27FC236}">
                <a16:creationId xmlns:a16="http://schemas.microsoft.com/office/drawing/2014/main" id="{D38588A1-2566-E798-5BF4-083D79BFA2E4}"/>
              </a:ext>
            </a:extLst>
          </p:cNvPr>
          <p:cNvPicPr>
            <a:picLocks noChangeAspect="1"/>
          </p:cNvPicPr>
          <p:nvPr/>
        </p:nvPicPr>
        <p:blipFill>
          <a:blip r:embed="rId2"/>
          <a:stretch>
            <a:fillRect/>
          </a:stretch>
        </p:blipFill>
        <p:spPr>
          <a:xfrm>
            <a:off x="457200" y="1772919"/>
            <a:ext cx="6554110" cy="4652961"/>
          </a:xfrm>
          <a:prstGeom prst="rect">
            <a:avLst/>
          </a:prstGeom>
        </p:spPr>
      </p:pic>
      <p:sp>
        <p:nvSpPr>
          <p:cNvPr id="6" name="Rectangle 5">
            <a:extLst>
              <a:ext uri="{FF2B5EF4-FFF2-40B4-BE49-F238E27FC236}">
                <a16:creationId xmlns:a16="http://schemas.microsoft.com/office/drawing/2014/main" id="{A6D98148-C854-B882-5ED1-1CAC76421F0B}"/>
              </a:ext>
            </a:extLst>
          </p:cNvPr>
          <p:cNvSpPr/>
          <p:nvPr/>
        </p:nvSpPr>
        <p:spPr>
          <a:xfrm>
            <a:off x="558800" y="5913120"/>
            <a:ext cx="1275080" cy="335280"/>
          </a:xfrm>
          <a:prstGeom prst="rect">
            <a:avLst/>
          </a:prstGeom>
          <a:solidFill>
            <a:srgbClr val="E5E2E0"/>
          </a:solidFill>
          <a:ln>
            <a:solidFill>
              <a:srgbClr val="E5E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116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CA8D-60CB-9325-27D6-F1CC0F040454}"/>
              </a:ext>
            </a:extLst>
          </p:cNvPr>
          <p:cNvSpPr>
            <a:spLocks noGrp="1"/>
          </p:cNvSpPr>
          <p:nvPr>
            <p:ph type="title"/>
          </p:nvPr>
        </p:nvSpPr>
        <p:spPr/>
        <p:txBody>
          <a:bodyPr/>
          <a:lstStyle/>
          <a:p>
            <a:r>
              <a:rPr lang="en-GB" dirty="0"/>
              <a:t>How can we look after our own mental health?</a:t>
            </a:r>
          </a:p>
        </p:txBody>
      </p:sp>
      <p:sp>
        <p:nvSpPr>
          <p:cNvPr id="3" name="Content Placeholder 2">
            <a:extLst>
              <a:ext uri="{FF2B5EF4-FFF2-40B4-BE49-F238E27FC236}">
                <a16:creationId xmlns:a16="http://schemas.microsoft.com/office/drawing/2014/main" id="{FBC11313-1315-7F3A-6446-DAE86B9CCD19}"/>
              </a:ext>
            </a:extLst>
          </p:cNvPr>
          <p:cNvSpPr>
            <a:spLocks noGrp="1"/>
          </p:cNvSpPr>
          <p:nvPr>
            <p:ph idx="1"/>
          </p:nvPr>
        </p:nvSpPr>
        <p:spPr>
          <a:xfrm>
            <a:off x="609598" y="2160590"/>
            <a:ext cx="7045961" cy="3880773"/>
          </a:xfrm>
        </p:spPr>
        <p:txBody>
          <a:bodyPr/>
          <a:lstStyle/>
          <a:p>
            <a:r>
              <a:rPr lang="en-GB" dirty="0"/>
              <a:t>Keep Moving </a:t>
            </a:r>
          </a:p>
          <a:p>
            <a:pPr marL="0" indent="0" algn="l">
              <a:buNone/>
            </a:pPr>
            <a:r>
              <a:rPr lang="en-GB" b="1" i="0" dirty="0">
                <a:solidFill>
                  <a:srgbClr val="373737"/>
                </a:solidFill>
                <a:effectLst/>
                <a:latin typeface="OpenSans"/>
              </a:rPr>
              <a:t>Our bodies and minds are connected, so looking after ourselves physically also helps us prevent problems with our mental health (it works the other way around, too).</a:t>
            </a:r>
            <a:endParaRPr lang="en-GB" b="0" i="0" dirty="0">
              <a:solidFill>
                <a:srgbClr val="373737"/>
              </a:solidFill>
              <a:effectLst/>
              <a:latin typeface="OpenSans"/>
            </a:endParaRPr>
          </a:p>
          <a:p>
            <a:pPr marL="0" indent="0" algn="l">
              <a:buNone/>
            </a:pPr>
            <a:r>
              <a:rPr lang="en-GB" b="0" i="0" dirty="0">
                <a:solidFill>
                  <a:srgbClr val="373737"/>
                </a:solidFill>
                <a:effectLst/>
                <a:latin typeface="OpenSans"/>
              </a:rPr>
              <a:t>Moving our bodies – with sport, gardening, dancing, cycling, walking the dog, cleaning or going to the gym, for example – are great ways to improve our mental and physical health.</a:t>
            </a:r>
          </a:p>
          <a:p>
            <a:pPr marL="0" indent="0" algn="l">
              <a:buNone/>
            </a:pPr>
            <a:r>
              <a:rPr lang="en-GB" b="0" i="0" dirty="0">
                <a:solidFill>
                  <a:srgbClr val="373737"/>
                </a:solidFill>
                <a:effectLst/>
                <a:latin typeface="OpenSans"/>
              </a:rPr>
              <a:t>Exercise releases “feel good” hormones that reduce feelings of stress and anger. It also helps us feel better about our bodies. It can improve our sleep too. If it involves other people, like being part of a team, a class or a group we see regularly, that can also boost our mental health.</a:t>
            </a:r>
          </a:p>
          <a:p>
            <a:pPr marL="0" indent="0">
              <a:buNone/>
            </a:pPr>
            <a:endParaRPr lang="en-GB" dirty="0"/>
          </a:p>
        </p:txBody>
      </p:sp>
    </p:spTree>
    <p:extLst>
      <p:ext uri="{BB962C8B-B14F-4D97-AF65-F5344CB8AC3E}">
        <p14:creationId xmlns:p14="http://schemas.microsoft.com/office/powerpoint/2010/main" val="323597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CA8D-60CB-9325-27D6-F1CC0F040454}"/>
              </a:ext>
            </a:extLst>
          </p:cNvPr>
          <p:cNvSpPr>
            <a:spLocks noGrp="1"/>
          </p:cNvSpPr>
          <p:nvPr>
            <p:ph type="title"/>
          </p:nvPr>
        </p:nvSpPr>
        <p:spPr/>
        <p:txBody>
          <a:bodyPr/>
          <a:lstStyle/>
          <a:p>
            <a:r>
              <a:rPr lang="en-GB" dirty="0"/>
              <a:t>How can we look after our own mental health?</a:t>
            </a:r>
          </a:p>
        </p:txBody>
      </p:sp>
      <p:sp>
        <p:nvSpPr>
          <p:cNvPr id="3" name="Content Placeholder 2">
            <a:extLst>
              <a:ext uri="{FF2B5EF4-FFF2-40B4-BE49-F238E27FC236}">
                <a16:creationId xmlns:a16="http://schemas.microsoft.com/office/drawing/2014/main" id="{FBC11313-1315-7F3A-6446-DAE86B9CCD19}"/>
              </a:ext>
            </a:extLst>
          </p:cNvPr>
          <p:cNvSpPr>
            <a:spLocks noGrp="1"/>
          </p:cNvSpPr>
          <p:nvPr>
            <p:ph idx="1"/>
          </p:nvPr>
        </p:nvSpPr>
        <p:spPr>
          <a:xfrm>
            <a:off x="609598" y="2160590"/>
            <a:ext cx="7045961" cy="3880773"/>
          </a:xfrm>
        </p:spPr>
        <p:txBody>
          <a:bodyPr/>
          <a:lstStyle/>
          <a:p>
            <a:r>
              <a:rPr lang="en-GB" dirty="0"/>
              <a:t>Eat Healthy foods</a:t>
            </a:r>
          </a:p>
          <a:p>
            <a:pPr marL="0" indent="0" algn="l">
              <a:buNone/>
            </a:pPr>
            <a:r>
              <a:rPr lang="en-GB" b="1" i="0" dirty="0">
                <a:solidFill>
                  <a:srgbClr val="373737"/>
                </a:solidFill>
                <a:effectLst/>
                <a:latin typeface="OpenSans"/>
              </a:rPr>
              <a:t>Food and drink affect our bodies, brains and mood - for good or bad.</a:t>
            </a:r>
            <a:endParaRPr lang="en-GB" b="0" i="0" dirty="0">
              <a:solidFill>
                <a:srgbClr val="373737"/>
              </a:solidFill>
              <a:effectLst/>
              <a:latin typeface="OpenSans"/>
            </a:endParaRPr>
          </a:p>
          <a:p>
            <a:pPr marL="0" indent="0" algn="l">
              <a:buNone/>
            </a:pPr>
            <a:r>
              <a:rPr lang="en-GB" b="0" i="0" dirty="0">
                <a:solidFill>
                  <a:srgbClr val="373737"/>
                </a:solidFill>
                <a:effectLst/>
                <a:latin typeface="OpenSans"/>
              </a:rPr>
              <a:t>Sugary snacks and drinks can give us a temporary “high” or sense of comfort that can feel irresistible. But they soon leave us feeling exhausted or jittery.</a:t>
            </a:r>
          </a:p>
          <a:p>
            <a:pPr marL="0" indent="0" algn="l">
              <a:buNone/>
            </a:pPr>
            <a:r>
              <a:rPr lang="en-GB" b="0" i="0" dirty="0">
                <a:solidFill>
                  <a:srgbClr val="373737"/>
                </a:solidFill>
                <a:effectLst/>
                <a:latin typeface="OpenSans"/>
              </a:rPr>
              <a:t>Caffeine in coffee, tea, or so-called energy drinks can also have this effect.</a:t>
            </a:r>
          </a:p>
          <a:p>
            <a:pPr marL="0" indent="0" algn="l">
              <a:buNone/>
            </a:pPr>
            <a:r>
              <a:rPr lang="en-GB" b="0" i="0" dirty="0">
                <a:solidFill>
                  <a:srgbClr val="373737"/>
                </a:solidFill>
                <a:effectLst/>
                <a:latin typeface="OpenSans"/>
              </a:rPr>
              <a:t>A balanced diet with lots of vegetables and fruit is essential for good physical and mental health</a:t>
            </a:r>
          </a:p>
          <a:p>
            <a:pPr marL="0" indent="0">
              <a:buNone/>
            </a:pPr>
            <a:r>
              <a:rPr lang="en-GB" dirty="0"/>
              <a:t> </a:t>
            </a:r>
          </a:p>
          <a:p>
            <a:pPr marL="0" indent="0">
              <a:buNone/>
            </a:pPr>
            <a:endParaRPr lang="en-GB" dirty="0"/>
          </a:p>
        </p:txBody>
      </p:sp>
      <p:pic>
        <p:nvPicPr>
          <p:cNvPr id="6" name="Picture 5">
            <a:extLst>
              <a:ext uri="{FF2B5EF4-FFF2-40B4-BE49-F238E27FC236}">
                <a16:creationId xmlns:a16="http://schemas.microsoft.com/office/drawing/2014/main" id="{9154336A-B71C-2E3D-8C32-7C838512D505}"/>
              </a:ext>
            </a:extLst>
          </p:cNvPr>
          <p:cNvPicPr>
            <a:picLocks noChangeAspect="1"/>
          </p:cNvPicPr>
          <p:nvPr/>
        </p:nvPicPr>
        <p:blipFill>
          <a:blip r:embed="rId2"/>
          <a:stretch>
            <a:fillRect/>
          </a:stretch>
        </p:blipFill>
        <p:spPr>
          <a:xfrm>
            <a:off x="5230403" y="4717774"/>
            <a:ext cx="3233318" cy="1939150"/>
          </a:xfrm>
          <a:prstGeom prst="rect">
            <a:avLst/>
          </a:prstGeom>
        </p:spPr>
      </p:pic>
    </p:spTree>
    <p:extLst>
      <p:ext uri="{BB962C8B-B14F-4D97-AF65-F5344CB8AC3E}">
        <p14:creationId xmlns:p14="http://schemas.microsoft.com/office/powerpoint/2010/main" val="48919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CA8D-60CB-9325-27D6-F1CC0F040454}"/>
              </a:ext>
            </a:extLst>
          </p:cNvPr>
          <p:cNvSpPr>
            <a:spLocks noGrp="1"/>
          </p:cNvSpPr>
          <p:nvPr>
            <p:ph type="title"/>
          </p:nvPr>
        </p:nvSpPr>
        <p:spPr/>
        <p:txBody>
          <a:bodyPr/>
          <a:lstStyle/>
          <a:p>
            <a:r>
              <a:rPr lang="en-GB" dirty="0"/>
              <a:t>How can we look after our own mental health?</a:t>
            </a:r>
          </a:p>
        </p:txBody>
      </p:sp>
      <p:sp>
        <p:nvSpPr>
          <p:cNvPr id="3" name="Content Placeholder 2">
            <a:extLst>
              <a:ext uri="{FF2B5EF4-FFF2-40B4-BE49-F238E27FC236}">
                <a16:creationId xmlns:a16="http://schemas.microsoft.com/office/drawing/2014/main" id="{FBC11313-1315-7F3A-6446-DAE86B9CCD19}"/>
              </a:ext>
            </a:extLst>
          </p:cNvPr>
          <p:cNvSpPr>
            <a:spLocks noGrp="1"/>
          </p:cNvSpPr>
          <p:nvPr>
            <p:ph idx="1"/>
          </p:nvPr>
        </p:nvSpPr>
        <p:spPr>
          <a:xfrm>
            <a:off x="609599" y="1740938"/>
            <a:ext cx="7045961" cy="3880773"/>
          </a:xfrm>
        </p:spPr>
        <p:txBody>
          <a:bodyPr>
            <a:normAutofit fontScale="85000" lnSpcReduction="20000"/>
          </a:bodyPr>
          <a:lstStyle/>
          <a:p>
            <a:pPr algn="l"/>
            <a:r>
              <a:rPr lang="en-GB" b="0" i="0" dirty="0">
                <a:solidFill>
                  <a:srgbClr val="373737"/>
                </a:solidFill>
                <a:effectLst/>
                <a:latin typeface="OpenSans"/>
              </a:rPr>
              <a:t>Get more from your sleep</a:t>
            </a:r>
          </a:p>
          <a:p>
            <a:pPr marL="0" indent="0" algn="l">
              <a:buNone/>
            </a:pPr>
            <a:r>
              <a:rPr lang="en-GB" b="0" i="0" dirty="0">
                <a:solidFill>
                  <a:srgbClr val="373737"/>
                </a:solidFill>
                <a:effectLst/>
                <a:latin typeface="OpenSans"/>
              </a:rPr>
              <a:t>We all have times when we sleep badly, and some of us live in situations that make a good night’s sleep impossible.</a:t>
            </a:r>
          </a:p>
          <a:p>
            <a:pPr marL="0" indent="0" algn="l">
              <a:buNone/>
            </a:pPr>
            <a:r>
              <a:rPr lang="en-GB" b="0" i="0" dirty="0">
                <a:solidFill>
                  <a:srgbClr val="373737"/>
                </a:solidFill>
                <a:effectLst/>
                <a:latin typeface="OpenSans"/>
              </a:rPr>
              <a:t>For many people, sleep is often the first thing that suffers when we struggle with our mental health.</a:t>
            </a:r>
          </a:p>
          <a:p>
            <a:pPr marL="0" indent="0" algn="l">
              <a:buNone/>
            </a:pPr>
            <a:r>
              <a:rPr lang="en-GB" b="0" i="0" dirty="0">
                <a:solidFill>
                  <a:srgbClr val="373737"/>
                </a:solidFill>
                <a:effectLst/>
                <a:latin typeface="OpenSans"/>
              </a:rPr>
              <a:t>Adults need between 7 and 9 hours of sleep a night, including enough dreaming sleep and enough deeper sleep.</a:t>
            </a:r>
          </a:p>
          <a:p>
            <a:pPr marL="0" indent="0" algn="l">
              <a:buNone/>
            </a:pPr>
            <a:r>
              <a:rPr lang="en-GB" b="0" i="0" dirty="0">
                <a:solidFill>
                  <a:srgbClr val="373737"/>
                </a:solidFill>
                <a:effectLst/>
                <a:latin typeface="OpenSans"/>
              </a:rPr>
              <a:t>If you’re struggling with sleep, think about making a few simple changes.</a:t>
            </a:r>
          </a:p>
          <a:p>
            <a:pPr marL="0" indent="0" algn="l">
              <a:buNone/>
            </a:pPr>
            <a:r>
              <a:rPr lang="en-GB" b="0" i="0" dirty="0">
                <a:solidFill>
                  <a:srgbClr val="373737"/>
                </a:solidFill>
                <a:effectLst/>
                <a:latin typeface="OpenSans"/>
              </a:rPr>
              <a:t>For example:</a:t>
            </a:r>
          </a:p>
          <a:p>
            <a:pPr algn="l">
              <a:buFont typeface="Arial" panose="020B0604020202020204" pitchFamily="34" charset="0"/>
              <a:buChar char="•"/>
            </a:pPr>
            <a:r>
              <a:rPr lang="en-GB" b="0" i="0" dirty="0">
                <a:solidFill>
                  <a:srgbClr val="373737"/>
                </a:solidFill>
                <a:effectLst/>
                <a:latin typeface="OpenSans"/>
              </a:rPr>
              <a:t>Develop a relaxing bedtime routine to help you start winding down before you actually go to sleep</a:t>
            </a:r>
          </a:p>
          <a:p>
            <a:pPr algn="l">
              <a:buFont typeface="Arial" panose="020B0604020202020204" pitchFamily="34" charset="0"/>
              <a:buChar char="•"/>
            </a:pPr>
            <a:r>
              <a:rPr lang="en-GB" b="0" i="0" dirty="0">
                <a:solidFill>
                  <a:srgbClr val="373737"/>
                </a:solidFill>
                <a:effectLst/>
                <a:latin typeface="OpenSans"/>
              </a:rPr>
              <a:t>Avoid TV and mobile screens, alcohol and caffeine before bed. This will help you fall asleep and stay asleep. You could also avoid vigorous exercise before bed.</a:t>
            </a:r>
          </a:p>
          <a:p>
            <a:pPr algn="l">
              <a:buFont typeface="Arial" panose="020B0604020202020204" pitchFamily="34" charset="0"/>
              <a:buChar char="•"/>
            </a:pPr>
            <a:r>
              <a:rPr lang="en-GB" b="0" i="0" dirty="0">
                <a:solidFill>
                  <a:srgbClr val="373737"/>
                </a:solidFill>
                <a:effectLst/>
                <a:latin typeface="OpenSans"/>
              </a:rPr>
              <a:t>Go to bed and get up at around the same time every day, including weekends.</a:t>
            </a:r>
          </a:p>
          <a:p>
            <a:pPr marL="0" indent="0">
              <a:buNone/>
            </a:pPr>
            <a:endParaRPr lang="en-GB" dirty="0"/>
          </a:p>
        </p:txBody>
      </p:sp>
      <p:pic>
        <p:nvPicPr>
          <p:cNvPr id="4" name="Picture 3">
            <a:extLst>
              <a:ext uri="{FF2B5EF4-FFF2-40B4-BE49-F238E27FC236}">
                <a16:creationId xmlns:a16="http://schemas.microsoft.com/office/drawing/2014/main" id="{E75CCD86-86DA-3C1F-95A5-E064A45008D3}"/>
              </a:ext>
            </a:extLst>
          </p:cNvPr>
          <p:cNvPicPr>
            <a:picLocks noChangeAspect="1"/>
          </p:cNvPicPr>
          <p:nvPr/>
        </p:nvPicPr>
        <p:blipFill rotWithShape="1">
          <a:blip r:embed="rId2"/>
          <a:srcRect t="27879" b="10611"/>
          <a:stretch/>
        </p:blipFill>
        <p:spPr>
          <a:xfrm>
            <a:off x="991814" y="5411304"/>
            <a:ext cx="3580186" cy="1238715"/>
          </a:xfrm>
          <a:prstGeom prst="rect">
            <a:avLst/>
          </a:prstGeom>
        </p:spPr>
      </p:pic>
    </p:spTree>
    <p:extLst>
      <p:ext uri="{BB962C8B-B14F-4D97-AF65-F5344CB8AC3E}">
        <p14:creationId xmlns:p14="http://schemas.microsoft.com/office/powerpoint/2010/main" val="12877203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37</TotalTime>
  <Words>665</Words>
  <Application>Microsoft Office PowerPoint</Application>
  <PresentationFormat>On-screen Show (4:3)</PresentationFormat>
  <Paragraphs>44</Paragraphs>
  <Slides>12</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Galano</vt:lpstr>
      <vt:lpstr>OpenSans</vt:lpstr>
      <vt:lpstr>Trebuchet MS</vt:lpstr>
      <vt:lpstr>Wingdings 3</vt:lpstr>
      <vt:lpstr>Facet</vt:lpstr>
      <vt:lpstr>World Mental Health Day 2022</vt:lpstr>
      <vt:lpstr>World Mental Health Day </vt:lpstr>
      <vt:lpstr>PowerPoint Presentation</vt:lpstr>
      <vt:lpstr>Feelings </vt:lpstr>
      <vt:lpstr>Feelings </vt:lpstr>
      <vt:lpstr>How can we look after our own mental health?</vt:lpstr>
      <vt:lpstr>How can we look after our own mental health?</vt:lpstr>
      <vt:lpstr>How can we look after our own mental health?</vt:lpstr>
      <vt:lpstr>How can we look after our own mental health?</vt:lpstr>
      <vt:lpstr>How can we look after our own mental health?</vt:lpstr>
      <vt:lpstr>How can we look after our own mental health? https://www.youtube.com/watch?v=x6bz_ekkrYA</vt:lpstr>
      <vt:lpstr>Where can you find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Mental Health Day 2022</dc:title>
  <dc:creator>Mike Casey</dc:creator>
  <cp:lastModifiedBy>Mike Casey</cp:lastModifiedBy>
  <cp:revision>2</cp:revision>
  <dcterms:created xsi:type="dcterms:W3CDTF">2022-10-09T22:08:29Z</dcterms:created>
  <dcterms:modified xsi:type="dcterms:W3CDTF">2022-10-10T07:06:19Z</dcterms:modified>
</cp:coreProperties>
</file>